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5720000" cy="27889200"/>
  <p:notesSz cx="6858000" cy="9144000"/>
  <p:defaultTextStyle>
    <a:defPPr>
      <a:defRPr lang="zh-CN"/>
    </a:defPPr>
    <a:lvl1pPr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2635250" indent="-217805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5270500" indent="-435610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7905750" indent="-653415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0542588" indent="-8713788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785" userDrawn="1">
          <p15:clr>
            <a:srgbClr val="A4A3A4"/>
          </p15:clr>
        </p15:guide>
        <p15:guide id="2" pos="14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749" autoAdjust="0"/>
    <p:restoredTop sz="95330" autoAdjust="0"/>
  </p:normalViewPr>
  <p:slideViewPr>
    <p:cSldViewPr>
      <p:cViewPr>
        <p:scale>
          <a:sx n="50" d="100"/>
          <a:sy n="50" d="100"/>
        </p:scale>
        <p:origin x="-9690" y="-858"/>
      </p:cViewPr>
      <p:guideLst>
        <p:guide orient="horz" pos="8785"/>
        <p:guide pos="1440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300" d="100"/>
        <a:sy n="300" d="100"/>
      </p:scale>
      <p:origin x="0" y="0"/>
    </p:cViewPr>
  </p:sorterViewPr>
  <p:gridSpacing cx="72010" cy="7201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528824786324786"/>
          <c:y val="7.7212029095646506E-2"/>
          <c:w val="0.77062072649572655"/>
          <c:h val="0.7864684027777777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UA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Sheet1!$B$2:$B$6</c:f>
              <c:numCache>
                <c:formatCode>General</c:formatCode>
                <c:ptCount val="5"/>
                <c:pt idx="0">
                  <c:v>0.1</c:v>
                </c:pt>
                <c:pt idx="1">
                  <c:v>0.3</c:v>
                </c:pt>
                <c:pt idx="2">
                  <c:v>0.5</c:v>
                </c:pt>
                <c:pt idx="3">
                  <c:v>0.7</c:v>
                </c:pt>
                <c:pt idx="4">
                  <c:v>0.9</c:v>
                </c:pt>
              </c:numCache>
            </c:numRef>
          </c:cat>
          <c:val>
            <c:numRef>
              <c:f>Sheet1!$C$2:$C$6</c:f>
              <c:numCache>
                <c:formatCode>0.0_);[Red]\(0.0\)</c:formatCode>
                <c:ptCount val="5"/>
                <c:pt idx="0">
                  <c:v>66.8</c:v>
                </c:pt>
                <c:pt idx="1">
                  <c:v>66.8</c:v>
                </c:pt>
                <c:pt idx="2">
                  <c:v>66.900000000000006</c:v>
                </c:pt>
                <c:pt idx="3">
                  <c:v>67</c:v>
                </c:pt>
                <c:pt idx="4">
                  <c:v>66.400000000000006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46-4978-B386-E63898E40ADF}"/>
            </c:ext>
          </c:extLst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WA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Sheet1!$B$2:$B$6</c:f>
              <c:numCache>
                <c:formatCode>General</c:formatCode>
                <c:ptCount val="5"/>
                <c:pt idx="0">
                  <c:v>0.1</c:v>
                </c:pt>
                <c:pt idx="1">
                  <c:v>0.3</c:v>
                </c:pt>
                <c:pt idx="2">
                  <c:v>0.5</c:v>
                </c:pt>
                <c:pt idx="3">
                  <c:v>0.7</c:v>
                </c:pt>
                <c:pt idx="4">
                  <c:v>0.9</c:v>
                </c:pt>
              </c:numCache>
            </c:numRef>
          </c:cat>
          <c:val>
            <c:numRef>
              <c:f>Sheet1!$D$2:$D$6</c:f>
              <c:numCache>
                <c:formatCode>0.0_);[Red]\(0.0\)</c:formatCode>
                <c:ptCount val="5"/>
                <c:pt idx="0">
                  <c:v>65</c:v>
                </c:pt>
                <c:pt idx="1">
                  <c:v>65.3</c:v>
                </c:pt>
                <c:pt idx="2">
                  <c:v>65.400000000000006</c:v>
                </c:pt>
                <c:pt idx="3">
                  <c:v>65.3</c:v>
                </c:pt>
                <c:pt idx="4">
                  <c:v>65.7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E46-4978-B386-E63898E40A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3"/>
        <c:axId val="683134720"/>
        <c:axId val="683134064"/>
      </c:barChart>
      <c:catAx>
        <c:axId val="6831347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l-GR" altLang="zh-CN" sz="1100" baseline="0">
                    <a:solidFill>
                      <a:schemeClr val="tx1"/>
                    </a:solidFill>
                  </a:rPr>
                  <a:t>α</a:t>
                </a:r>
                <a:endParaRPr lang="zh-CN" altLang="en-US" sz="1100" baseline="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0.53163760683760686"/>
              <c:y val="0.9081381944444444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83134064"/>
        <c:crosses val="autoZero"/>
        <c:auto val="1"/>
        <c:lblAlgn val="ctr"/>
        <c:lblOffset val="100"/>
        <c:noMultiLvlLbl val="0"/>
      </c:catAx>
      <c:valAx>
        <c:axId val="683134064"/>
        <c:scaling>
          <c:orientation val="minMax"/>
          <c:max val="70"/>
          <c:min val="56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100">
                    <a:solidFill>
                      <a:schemeClr val="tx1"/>
                    </a:solidFill>
                  </a:rPr>
                  <a:t>Accuraccy(%)</a:t>
                </a:r>
                <a:endParaRPr lang="zh-CN" altLang="en-US" sz="110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4.1350213675213673E-2"/>
              <c:y val="0.2952545138888888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.0_);[Red]\(0.0\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83134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3398966214666639"/>
          <c:y val="8.3195228598447607E-2"/>
          <c:w val="0.23181129664547279"/>
          <c:h val="0.1003314513637257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013680555555556"/>
          <c:y val="7.7212029095646506E-2"/>
          <c:w val="0.78577199074074089"/>
          <c:h val="0.783523958333333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UA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3.0000000000000001E-3</c:v>
                </c:pt>
                <c:pt idx="2">
                  <c:v>0.03</c:v>
                </c:pt>
                <c:pt idx="3">
                  <c:v>0.3</c:v>
                </c:pt>
                <c:pt idx="4">
                  <c:v>3</c:v>
                </c:pt>
              </c:numCache>
            </c:numRef>
          </c:cat>
          <c:val>
            <c:numRef>
              <c:f>Sheet1!$C$2:$C$6</c:f>
              <c:numCache>
                <c:formatCode>0.0_);[Red]\(0.0\)</c:formatCode>
                <c:ptCount val="5"/>
                <c:pt idx="0">
                  <c:v>63.8</c:v>
                </c:pt>
                <c:pt idx="1">
                  <c:v>64.8</c:v>
                </c:pt>
                <c:pt idx="2">
                  <c:v>65.7</c:v>
                </c:pt>
                <c:pt idx="3">
                  <c:v>66.900000000000006</c:v>
                </c:pt>
                <c:pt idx="4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88-481F-9F04-B52CBF60B454}"/>
            </c:ext>
          </c:extLst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WA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3.0000000000000001E-3</c:v>
                </c:pt>
                <c:pt idx="2">
                  <c:v>0.03</c:v>
                </c:pt>
                <c:pt idx="3">
                  <c:v>0.3</c:v>
                </c:pt>
                <c:pt idx="4">
                  <c:v>3</c:v>
                </c:pt>
              </c:numCache>
            </c:numRef>
          </c:cat>
          <c:val>
            <c:numRef>
              <c:f>Sheet1!$D$2:$D$6</c:f>
              <c:numCache>
                <c:formatCode>0.0_);[Red]\(0.0\)</c:formatCode>
                <c:ptCount val="5"/>
                <c:pt idx="0">
                  <c:v>61.8</c:v>
                </c:pt>
                <c:pt idx="1">
                  <c:v>63</c:v>
                </c:pt>
                <c:pt idx="2">
                  <c:v>64</c:v>
                </c:pt>
                <c:pt idx="3">
                  <c:v>65.400000000000006</c:v>
                </c:pt>
                <c:pt idx="4">
                  <c:v>56.9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88-481F-9F04-B52CBF60B4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3"/>
        <c:axId val="683134720"/>
        <c:axId val="683134064"/>
      </c:barChart>
      <c:catAx>
        <c:axId val="6831347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l-GR" altLang="zh-CN" sz="1100" baseline="0">
                    <a:solidFill>
                      <a:schemeClr val="tx1"/>
                    </a:solidFill>
                  </a:rPr>
                  <a:t>λ</a:t>
                </a:r>
                <a:endParaRPr lang="zh-CN" altLang="en-US" sz="1100" baseline="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0.52485324074074058"/>
              <c:y val="0.9275482638888888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83134064"/>
        <c:crosses val="autoZero"/>
        <c:auto val="1"/>
        <c:lblAlgn val="ctr"/>
        <c:lblOffset val="100"/>
        <c:noMultiLvlLbl val="0"/>
      </c:catAx>
      <c:valAx>
        <c:axId val="683134064"/>
        <c:scaling>
          <c:orientation val="minMax"/>
          <c:max val="70"/>
          <c:min val="56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100">
                    <a:solidFill>
                      <a:schemeClr val="tx1"/>
                    </a:solidFill>
                  </a:rPr>
                  <a:t>Accuraccy(%)</a:t>
                </a:r>
                <a:endParaRPr lang="zh-CN" altLang="en-US" sz="110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2.3485185185185185E-2"/>
              <c:y val="0.2952545138888888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.0_);[Red]\(0.0\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83134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3398966214666639"/>
          <c:y val="8.3195228598447607E-2"/>
          <c:w val="0.23181129664547279"/>
          <c:h val="0.1003314513637257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3.tiff>
</file>

<file path=ppt/media/image14.png>
</file>

<file path=ppt/media/image14.tiff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4D70B5F9-348F-460C-9358-854E177EEF2F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19125" y="685800"/>
            <a:ext cx="5619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A46EF96-8228-4CD3-A0A2-0F7ED58C08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4358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19125" y="685800"/>
            <a:ext cx="561975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endParaRPr lang="en-US" altLang="zh-CN" sz="3219" dirty="0">
              <a:solidFill>
                <a:srgbClr val="000000"/>
              </a:solidFill>
              <a:latin typeface="Times New Roman" panose="02020603050405020304" pitchFamily="18" charset="0"/>
              <a:ea typeface="Arial Hebrew" charset="-79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2EB03A9-E2D4-4A0F-A5C4-64C1EAFDD17C}" type="slidenum">
              <a:rPr lang="zh-CN" altLang="en-US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553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29003" y="8663736"/>
            <a:ext cx="38862000" cy="59781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7" y="15803881"/>
            <a:ext cx="32004001" cy="71272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6517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303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955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6068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2585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910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5620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1213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58519B-7A92-4E7E-9E89-EC453D478475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E006B6-71B8-43D3-93CD-D4E8039BB7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B20A3C-936F-4D74-9410-56E0F0DD7FEA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33BCEF-C6A2-4575-A44D-ECC155F6085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48788456" y="8340946"/>
            <a:ext cx="46172435" cy="17767744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0263200" y="8340946"/>
            <a:ext cx="137763251" cy="17767744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24E700-2F82-4A09-85FF-62AF2A3CA1F0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EACAD4-3854-4828-B70F-9CADA14EE52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A7DA30-C91C-4B0C-B699-3C35128C41A7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8154F8-42EE-4D7C-9063-786C0711FAD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11566" y="17921400"/>
            <a:ext cx="38862000" cy="5539105"/>
          </a:xfrm>
        </p:spPr>
        <p:txBody>
          <a:bodyPr anchor="t"/>
          <a:lstStyle>
            <a:lvl1pPr algn="l">
              <a:defRPr sz="23238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11566" y="11820636"/>
            <a:ext cx="38862000" cy="6100761"/>
          </a:xfrm>
        </p:spPr>
        <p:txBody>
          <a:bodyPr anchor="b"/>
          <a:lstStyle>
            <a:lvl1pPr marL="0" indent="0">
              <a:buNone/>
              <a:defRPr sz="11567">
                <a:solidFill>
                  <a:schemeClr val="tx1">
                    <a:tint val="75000"/>
                  </a:schemeClr>
                </a:solidFill>
              </a:defRPr>
            </a:lvl1pPr>
            <a:lvl2pPr marL="2651713" indent="0">
              <a:buNone/>
              <a:defRPr sz="10462">
                <a:solidFill>
                  <a:schemeClr val="tx1">
                    <a:tint val="75000"/>
                  </a:schemeClr>
                </a:solidFill>
              </a:defRPr>
            </a:lvl2pPr>
            <a:lvl3pPr marL="5303431" indent="0">
              <a:buNone/>
              <a:defRPr sz="9256">
                <a:solidFill>
                  <a:schemeClr val="tx1">
                    <a:tint val="75000"/>
                  </a:schemeClr>
                </a:solidFill>
              </a:defRPr>
            </a:lvl3pPr>
            <a:lvl4pPr marL="7955145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4pPr>
            <a:lvl5pPr marL="10606860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5pPr>
            <a:lvl6pPr marL="13258574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6pPr>
            <a:lvl7pPr marL="15910289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7pPr>
            <a:lvl8pPr marL="18562003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8pPr>
            <a:lvl9pPr marL="21213719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82CCA0-3C45-485E-A27A-DC126E497C82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485C81-422A-4BA1-9449-5DD0D284134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263203" y="48586610"/>
            <a:ext cx="91963875" cy="137431781"/>
          </a:xfrm>
        </p:spPr>
        <p:txBody>
          <a:bodyPr/>
          <a:lstStyle>
            <a:lvl1pPr>
              <a:defRPr sz="16198"/>
            </a:lvl1pPr>
            <a:lvl2pPr>
              <a:defRPr sz="13884"/>
            </a:lvl2pPr>
            <a:lvl3pPr>
              <a:defRPr sz="11567"/>
            </a:lvl3pPr>
            <a:lvl4pPr>
              <a:defRPr sz="10462"/>
            </a:lvl4pPr>
            <a:lvl5pPr>
              <a:defRPr sz="10462"/>
            </a:lvl5pPr>
            <a:lvl6pPr>
              <a:defRPr sz="10462"/>
            </a:lvl6pPr>
            <a:lvl7pPr>
              <a:defRPr sz="10462"/>
            </a:lvl7pPr>
            <a:lvl8pPr>
              <a:defRPr sz="10462"/>
            </a:lvl8pPr>
            <a:lvl9pPr>
              <a:defRPr sz="104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2989075" y="48586610"/>
            <a:ext cx="91971811" cy="137431781"/>
          </a:xfrm>
        </p:spPr>
        <p:txBody>
          <a:bodyPr/>
          <a:lstStyle>
            <a:lvl1pPr>
              <a:defRPr sz="16198"/>
            </a:lvl1pPr>
            <a:lvl2pPr>
              <a:defRPr sz="13884"/>
            </a:lvl2pPr>
            <a:lvl3pPr>
              <a:defRPr sz="11567"/>
            </a:lvl3pPr>
            <a:lvl4pPr>
              <a:defRPr sz="10462"/>
            </a:lvl4pPr>
            <a:lvl5pPr>
              <a:defRPr sz="10462"/>
            </a:lvl5pPr>
            <a:lvl6pPr>
              <a:defRPr sz="10462"/>
            </a:lvl6pPr>
            <a:lvl7pPr>
              <a:defRPr sz="10462"/>
            </a:lvl7pPr>
            <a:lvl8pPr>
              <a:defRPr sz="10462"/>
            </a:lvl8pPr>
            <a:lvl9pPr>
              <a:defRPr sz="104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185812-1D3A-41FB-AAB8-8ADCE98C0106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BF7AD4-EF64-4FF5-A7AE-D7A4A1A39F5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13" y="1116866"/>
            <a:ext cx="41148001" cy="46482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86005" y="6242797"/>
            <a:ext cx="20200940" cy="2601700"/>
          </a:xfrm>
        </p:spPr>
        <p:txBody>
          <a:bodyPr anchor="b"/>
          <a:lstStyle>
            <a:lvl1pPr marL="0" indent="0">
              <a:buNone/>
              <a:defRPr sz="13884" b="1"/>
            </a:lvl1pPr>
            <a:lvl2pPr marL="2651713" indent="0">
              <a:buNone/>
              <a:defRPr sz="11567" b="1"/>
            </a:lvl2pPr>
            <a:lvl3pPr marL="5303431" indent="0">
              <a:buNone/>
              <a:defRPr sz="10462" b="1"/>
            </a:lvl3pPr>
            <a:lvl4pPr marL="7955145" indent="0">
              <a:buNone/>
              <a:defRPr sz="9256" b="1"/>
            </a:lvl4pPr>
            <a:lvl5pPr marL="10606860" indent="0">
              <a:buNone/>
              <a:defRPr sz="9256" b="1"/>
            </a:lvl5pPr>
            <a:lvl6pPr marL="13258574" indent="0">
              <a:buNone/>
              <a:defRPr sz="9256" b="1"/>
            </a:lvl6pPr>
            <a:lvl7pPr marL="15910289" indent="0">
              <a:buNone/>
              <a:defRPr sz="9256" b="1"/>
            </a:lvl7pPr>
            <a:lvl8pPr marL="18562003" indent="0">
              <a:buNone/>
              <a:defRPr sz="9256" b="1"/>
            </a:lvl8pPr>
            <a:lvl9pPr marL="21213719" indent="0">
              <a:buNone/>
              <a:defRPr sz="925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286005" y="8844492"/>
            <a:ext cx="20200940" cy="16068571"/>
          </a:xfrm>
        </p:spPr>
        <p:txBody>
          <a:bodyPr/>
          <a:lstStyle>
            <a:lvl1pPr>
              <a:defRPr sz="13884"/>
            </a:lvl1pPr>
            <a:lvl2pPr>
              <a:defRPr sz="11567"/>
            </a:lvl2pPr>
            <a:lvl3pPr>
              <a:defRPr sz="10462"/>
            </a:lvl3pPr>
            <a:lvl4pPr>
              <a:defRPr sz="9256"/>
            </a:lvl4pPr>
            <a:lvl5pPr>
              <a:defRPr sz="9256"/>
            </a:lvl5pPr>
            <a:lvl6pPr>
              <a:defRPr sz="9256"/>
            </a:lvl6pPr>
            <a:lvl7pPr>
              <a:defRPr sz="9256"/>
            </a:lvl7pPr>
            <a:lvl8pPr>
              <a:defRPr sz="9256"/>
            </a:lvl8pPr>
            <a:lvl9pPr>
              <a:defRPr sz="925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3225132" y="6242797"/>
            <a:ext cx="20208874" cy="2601700"/>
          </a:xfrm>
        </p:spPr>
        <p:txBody>
          <a:bodyPr anchor="b"/>
          <a:lstStyle>
            <a:lvl1pPr marL="0" indent="0">
              <a:buNone/>
              <a:defRPr sz="13884" b="1"/>
            </a:lvl1pPr>
            <a:lvl2pPr marL="2651713" indent="0">
              <a:buNone/>
              <a:defRPr sz="11567" b="1"/>
            </a:lvl2pPr>
            <a:lvl3pPr marL="5303431" indent="0">
              <a:buNone/>
              <a:defRPr sz="10462" b="1"/>
            </a:lvl3pPr>
            <a:lvl4pPr marL="7955145" indent="0">
              <a:buNone/>
              <a:defRPr sz="9256" b="1"/>
            </a:lvl4pPr>
            <a:lvl5pPr marL="10606860" indent="0">
              <a:buNone/>
              <a:defRPr sz="9256" b="1"/>
            </a:lvl5pPr>
            <a:lvl6pPr marL="13258574" indent="0">
              <a:buNone/>
              <a:defRPr sz="9256" b="1"/>
            </a:lvl6pPr>
            <a:lvl7pPr marL="15910289" indent="0">
              <a:buNone/>
              <a:defRPr sz="9256" b="1"/>
            </a:lvl7pPr>
            <a:lvl8pPr marL="18562003" indent="0">
              <a:buNone/>
              <a:defRPr sz="9256" b="1"/>
            </a:lvl8pPr>
            <a:lvl9pPr marL="21213719" indent="0">
              <a:buNone/>
              <a:defRPr sz="925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3225132" y="8844492"/>
            <a:ext cx="20208874" cy="16068571"/>
          </a:xfrm>
        </p:spPr>
        <p:txBody>
          <a:bodyPr/>
          <a:lstStyle>
            <a:lvl1pPr>
              <a:defRPr sz="13884"/>
            </a:lvl1pPr>
            <a:lvl2pPr>
              <a:defRPr sz="11567"/>
            </a:lvl2pPr>
            <a:lvl3pPr>
              <a:defRPr sz="10462"/>
            </a:lvl3pPr>
            <a:lvl4pPr>
              <a:defRPr sz="9256"/>
            </a:lvl4pPr>
            <a:lvl5pPr>
              <a:defRPr sz="9256"/>
            </a:lvl5pPr>
            <a:lvl6pPr>
              <a:defRPr sz="9256"/>
            </a:lvl6pPr>
            <a:lvl7pPr>
              <a:defRPr sz="9256"/>
            </a:lvl7pPr>
            <a:lvl8pPr>
              <a:defRPr sz="9256"/>
            </a:lvl8pPr>
            <a:lvl9pPr>
              <a:defRPr sz="925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802F8D-DC64-4C4F-8CB5-69ECA26DEF8D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BDB8B4-12DB-4C46-9602-4ECED5269F3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2F6AD5-3E28-4F9C-920A-68CE0E5EB673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36D7F1-68DF-4B1A-AEAC-915A0024844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D421AD-CA1B-40BA-81F5-EBA683EB5AE2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EADDB8-80AD-44DF-BDED-991B9E94A0B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16" y="1110403"/>
            <a:ext cx="15041565" cy="4725670"/>
          </a:xfrm>
        </p:spPr>
        <p:txBody>
          <a:bodyPr anchor="b"/>
          <a:lstStyle>
            <a:lvl1pPr algn="l">
              <a:defRPr sz="115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875258" y="1110406"/>
            <a:ext cx="25558749" cy="23802660"/>
          </a:xfrm>
        </p:spPr>
        <p:txBody>
          <a:bodyPr/>
          <a:lstStyle>
            <a:lvl1pPr>
              <a:defRPr sz="18510"/>
            </a:lvl1pPr>
            <a:lvl2pPr>
              <a:defRPr sz="16198"/>
            </a:lvl2pPr>
            <a:lvl3pPr>
              <a:defRPr sz="13884"/>
            </a:lvl3pPr>
            <a:lvl4pPr>
              <a:defRPr sz="11567"/>
            </a:lvl4pPr>
            <a:lvl5pPr>
              <a:defRPr sz="11567"/>
            </a:lvl5pPr>
            <a:lvl6pPr>
              <a:defRPr sz="11567"/>
            </a:lvl6pPr>
            <a:lvl7pPr>
              <a:defRPr sz="11567"/>
            </a:lvl7pPr>
            <a:lvl8pPr>
              <a:defRPr sz="11567"/>
            </a:lvl8pPr>
            <a:lvl9pPr>
              <a:defRPr sz="115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86016" y="5836079"/>
            <a:ext cx="15041565" cy="19076988"/>
          </a:xfrm>
        </p:spPr>
        <p:txBody>
          <a:bodyPr/>
          <a:lstStyle>
            <a:lvl1pPr marL="0" indent="0">
              <a:buNone/>
              <a:defRPr sz="8147"/>
            </a:lvl1pPr>
            <a:lvl2pPr marL="2651713" indent="0">
              <a:buNone/>
              <a:defRPr sz="6942"/>
            </a:lvl2pPr>
            <a:lvl3pPr marL="5303431" indent="0">
              <a:buNone/>
              <a:defRPr sz="5834"/>
            </a:lvl3pPr>
            <a:lvl4pPr marL="7955145" indent="0">
              <a:buNone/>
              <a:defRPr sz="5231"/>
            </a:lvl4pPr>
            <a:lvl5pPr marL="10606860" indent="0">
              <a:buNone/>
              <a:defRPr sz="5231"/>
            </a:lvl5pPr>
            <a:lvl6pPr marL="13258574" indent="0">
              <a:buNone/>
              <a:defRPr sz="5231"/>
            </a:lvl6pPr>
            <a:lvl7pPr marL="15910289" indent="0">
              <a:buNone/>
              <a:defRPr sz="5231"/>
            </a:lvl7pPr>
            <a:lvl8pPr marL="18562003" indent="0">
              <a:buNone/>
              <a:defRPr sz="5231"/>
            </a:lvl8pPr>
            <a:lvl9pPr marL="21213719" indent="0">
              <a:buNone/>
              <a:defRPr sz="523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FA8292-0DF1-47CA-BB93-4ABCF530C8FA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D09CD2-93CC-406E-907D-87FFE50264D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61442" y="19522446"/>
            <a:ext cx="27432000" cy="2304734"/>
          </a:xfrm>
        </p:spPr>
        <p:txBody>
          <a:bodyPr anchor="b"/>
          <a:lstStyle>
            <a:lvl1pPr algn="l">
              <a:defRPr sz="115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8961442" y="2491957"/>
            <a:ext cx="27432000" cy="16733520"/>
          </a:xfrm>
        </p:spPr>
        <p:txBody>
          <a:bodyPr rtlCol="0">
            <a:normAutofit/>
          </a:bodyPr>
          <a:lstStyle>
            <a:lvl1pPr marL="0" indent="0">
              <a:buNone/>
              <a:defRPr sz="18510"/>
            </a:lvl1pPr>
            <a:lvl2pPr marL="2651713" indent="0">
              <a:buNone/>
              <a:defRPr sz="16198"/>
            </a:lvl2pPr>
            <a:lvl3pPr marL="5303431" indent="0">
              <a:buNone/>
              <a:defRPr sz="13884"/>
            </a:lvl3pPr>
            <a:lvl4pPr marL="7955145" indent="0">
              <a:buNone/>
              <a:defRPr sz="11567"/>
            </a:lvl4pPr>
            <a:lvl5pPr marL="10606860" indent="0">
              <a:buNone/>
              <a:defRPr sz="11567"/>
            </a:lvl5pPr>
            <a:lvl6pPr marL="13258574" indent="0">
              <a:buNone/>
              <a:defRPr sz="11567"/>
            </a:lvl6pPr>
            <a:lvl7pPr marL="15910289" indent="0">
              <a:buNone/>
              <a:defRPr sz="11567"/>
            </a:lvl7pPr>
            <a:lvl8pPr marL="18562003" indent="0">
              <a:buNone/>
              <a:defRPr sz="11567"/>
            </a:lvl8pPr>
            <a:lvl9pPr marL="21213719" indent="0">
              <a:buNone/>
              <a:defRPr sz="11567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961442" y="21827176"/>
            <a:ext cx="27432000" cy="3273106"/>
          </a:xfrm>
        </p:spPr>
        <p:txBody>
          <a:bodyPr/>
          <a:lstStyle>
            <a:lvl1pPr marL="0" indent="0">
              <a:buNone/>
              <a:defRPr sz="8147"/>
            </a:lvl1pPr>
            <a:lvl2pPr marL="2651713" indent="0">
              <a:buNone/>
              <a:defRPr sz="6942"/>
            </a:lvl2pPr>
            <a:lvl3pPr marL="5303431" indent="0">
              <a:buNone/>
              <a:defRPr sz="5834"/>
            </a:lvl3pPr>
            <a:lvl4pPr marL="7955145" indent="0">
              <a:buNone/>
              <a:defRPr sz="5231"/>
            </a:lvl4pPr>
            <a:lvl5pPr marL="10606860" indent="0">
              <a:buNone/>
              <a:defRPr sz="5231"/>
            </a:lvl5pPr>
            <a:lvl6pPr marL="13258574" indent="0">
              <a:buNone/>
              <a:defRPr sz="5231"/>
            </a:lvl6pPr>
            <a:lvl7pPr marL="15910289" indent="0">
              <a:buNone/>
              <a:defRPr sz="5231"/>
            </a:lvl7pPr>
            <a:lvl8pPr marL="18562003" indent="0">
              <a:buNone/>
              <a:defRPr sz="5231"/>
            </a:lvl8pPr>
            <a:lvl9pPr marL="21213719" indent="0">
              <a:buNone/>
              <a:defRPr sz="523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C7FE6-CBFF-4A2E-B2AD-A1C644E33C2A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394FE-EA19-47B6-BBF3-FF83760DB38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2286289" y="1117264"/>
            <a:ext cx="41147432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27142" tIns="263571" rIns="527142" bIns="26357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286289" y="6506778"/>
            <a:ext cx="41147432" cy="1840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27142" tIns="263571" rIns="527142" bIns="26357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2286286" y="25849688"/>
            <a:ext cx="10668850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l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8E345EB-5980-4E77-879A-E9D925C55570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5621285" y="25849688"/>
            <a:ext cx="14477433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ctr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2764878" y="25849688"/>
            <a:ext cx="10668851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r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BDBAD67-4D4B-403F-9FDC-550305E5291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302498" rtl="0" eaLnBrk="0" fontAlgn="base" hangingPunct="0">
        <a:spcBef>
          <a:spcPct val="0"/>
        </a:spcBef>
        <a:spcAft>
          <a:spcPct val="0"/>
        </a:spcAft>
        <a:defRPr sz="25554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9976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9952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9927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39905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1988438" indent="-1988438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8510" kern="1200">
          <a:solidFill>
            <a:schemeClr val="tx1"/>
          </a:solidFill>
          <a:latin typeface="+mn-lt"/>
          <a:ea typeface="+mn-ea"/>
          <a:cs typeface="+mn-cs"/>
        </a:defRPr>
      </a:lvl1pPr>
      <a:lvl2pPr marL="4307484" indent="-1656232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198" kern="1200">
          <a:solidFill>
            <a:schemeClr val="tx1"/>
          </a:solidFill>
          <a:latin typeface="+mn-lt"/>
          <a:ea typeface="+mn-ea"/>
          <a:cs typeface="+mn-cs"/>
        </a:defRPr>
      </a:lvl2pPr>
      <a:lvl3pPr marL="6628124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3884" kern="1200">
          <a:solidFill>
            <a:schemeClr val="tx1"/>
          </a:solidFill>
          <a:latin typeface="+mn-lt"/>
          <a:ea typeface="+mn-ea"/>
          <a:cs typeface="+mn-cs"/>
        </a:defRPr>
      </a:lvl3pPr>
      <a:lvl4pPr marL="9280970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1567" kern="1200">
          <a:solidFill>
            <a:schemeClr val="tx1"/>
          </a:solidFill>
          <a:latin typeface="+mn-lt"/>
          <a:ea typeface="+mn-ea"/>
          <a:cs typeface="+mn-cs"/>
        </a:defRPr>
      </a:lvl4pPr>
      <a:lvl5pPr marL="11932221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1567" kern="1200">
          <a:solidFill>
            <a:schemeClr val="tx1"/>
          </a:solidFill>
          <a:latin typeface="+mn-lt"/>
          <a:ea typeface="+mn-ea"/>
          <a:cs typeface="+mn-cs"/>
        </a:defRPr>
      </a:lvl5pPr>
      <a:lvl6pPr marL="14584432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6pPr>
      <a:lvl7pPr marL="17236145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7pPr>
      <a:lvl8pPr marL="19887861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8pPr>
      <a:lvl9pPr marL="22539577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1pPr>
      <a:lvl2pPr marL="2651713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2pPr>
      <a:lvl3pPr marL="5303431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3pPr>
      <a:lvl4pPr marL="7955145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4pPr>
      <a:lvl5pPr marL="10606860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5pPr>
      <a:lvl6pPr marL="13258574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6pPr>
      <a:lvl7pPr marL="15910289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7pPr>
      <a:lvl8pPr marL="18562003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8pPr>
      <a:lvl9pPr marL="21213719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.png"/><Relationship Id="rId18" Type="http://schemas.openxmlformats.org/officeDocument/2006/relationships/image" Target="../media/image13.png"/><Relationship Id="rId26" Type="http://schemas.openxmlformats.org/officeDocument/2006/relationships/image" Target="../media/image13.tiff"/><Relationship Id="rId39" Type="http://schemas.openxmlformats.org/officeDocument/2006/relationships/image" Target="../media/image23.png"/><Relationship Id="rId21" Type="http://schemas.openxmlformats.org/officeDocument/2006/relationships/image" Target="../media/image1.jpeg"/><Relationship Id="rId34" Type="http://schemas.openxmlformats.org/officeDocument/2006/relationships/image" Target="../media/image19.png"/><Relationship Id="rId42" Type="http://schemas.openxmlformats.org/officeDocument/2006/relationships/image" Target="../media/image25.png"/><Relationship Id="rId12" Type="http://schemas.openxmlformats.org/officeDocument/2006/relationships/image" Target="../media/image6.png"/><Relationship Id="rId17" Type="http://schemas.openxmlformats.org/officeDocument/2006/relationships/image" Target="../media/image2.png"/><Relationship Id="rId25" Type="http://schemas.openxmlformats.org/officeDocument/2006/relationships/image" Target="../media/image12.png"/><Relationship Id="rId33" Type="http://schemas.openxmlformats.org/officeDocument/2006/relationships/image" Target="../media/image17.tiff"/><Relationship Id="rId38" Type="http://schemas.openxmlformats.org/officeDocument/2006/relationships/image" Target="../media/image21.png"/><Relationship Id="rId46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openxmlformats.org/officeDocument/2006/relationships/image" Target="../media/image15.png"/><Relationship Id="rId41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5.png"/><Relationship Id="rId24" Type="http://schemas.openxmlformats.org/officeDocument/2006/relationships/image" Target="../media/image7.png"/><Relationship Id="rId32" Type="http://schemas.openxmlformats.org/officeDocument/2006/relationships/image" Target="../media/image22.png"/><Relationship Id="rId37" Type="http://schemas.openxmlformats.org/officeDocument/2006/relationships/chart" Target="../charts/chart2.xml"/><Relationship Id="rId40" Type="http://schemas.openxmlformats.org/officeDocument/2006/relationships/image" Target="../media/image18.png"/><Relationship Id="rId45" Type="http://schemas.openxmlformats.org/officeDocument/2006/relationships/image" Target="../media/image27.png"/><Relationship Id="rId15" Type="http://schemas.openxmlformats.org/officeDocument/2006/relationships/image" Target="../media/image10.png"/><Relationship Id="rId23" Type="http://schemas.openxmlformats.org/officeDocument/2006/relationships/image" Target="../media/image4.gif"/><Relationship Id="rId28" Type="http://schemas.openxmlformats.org/officeDocument/2006/relationships/image" Target="../media/image16.png"/><Relationship Id="rId36" Type="http://schemas.openxmlformats.org/officeDocument/2006/relationships/chart" Target="../charts/chart1.xml"/><Relationship Id="rId19" Type="http://schemas.openxmlformats.org/officeDocument/2006/relationships/image" Target="../media/image14.png"/><Relationship Id="rId44" Type="http://schemas.openxmlformats.org/officeDocument/2006/relationships/image" Target="../media/image28.png"/><Relationship Id="rId14" Type="http://schemas.openxmlformats.org/officeDocument/2006/relationships/image" Target="../media/image9.png"/><Relationship Id="rId22" Type="http://schemas.openxmlformats.org/officeDocument/2006/relationships/image" Target="../media/image3.png"/><Relationship Id="rId27" Type="http://schemas.openxmlformats.org/officeDocument/2006/relationships/image" Target="../media/image14.tiff"/><Relationship Id="rId35" Type="http://schemas.openxmlformats.org/officeDocument/2006/relationships/image" Target="../media/image20.png"/><Relationship Id="rId43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组合 173">
            <a:extLst>
              <a:ext uri="{FF2B5EF4-FFF2-40B4-BE49-F238E27FC236}">
                <a16:creationId xmlns:a16="http://schemas.microsoft.com/office/drawing/2014/main" id="{C43BFE35-9993-4182-9FF8-40055D45D429}"/>
              </a:ext>
            </a:extLst>
          </p:cNvPr>
          <p:cNvGrpSpPr/>
          <p:nvPr/>
        </p:nvGrpSpPr>
        <p:grpSpPr>
          <a:xfrm>
            <a:off x="11862116" y="8796733"/>
            <a:ext cx="6125718" cy="6480672"/>
            <a:chOff x="5411953" y="183600"/>
            <a:chExt cx="6284068" cy="6674400"/>
          </a:xfrm>
        </p:grpSpPr>
        <p:grpSp>
          <p:nvGrpSpPr>
            <p:cNvPr id="175" name="组合 174">
              <a:extLst>
                <a:ext uri="{FF2B5EF4-FFF2-40B4-BE49-F238E27FC236}">
                  <a16:creationId xmlns:a16="http://schemas.microsoft.com/office/drawing/2014/main" id="{1C0CD8E0-87F1-41BD-99D8-B6D78BB1879D}"/>
                </a:ext>
              </a:extLst>
            </p:cNvPr>
            <p:cNvGrpSpPr/>
            <p:nvPr/>
          </p:nvGrpSpPr>
          <p:grpSpPr>
            <a:xfrm>
              <a:off x="5648397" y="255637"/>
              <a:ext cx="5849336" cy="6524708"/>
              <a:chOff x="5648397" y="255637"/>
              <a:chExt cx="5849336" cy="6524708"/>
            </a:xfrm>
          </p:grpSpPr>
          <p:sp>
            <p:nvSpPr>
              <p:cNvPr id="177" name="Rounded Rectangle 3">
                <a:extLst>
                  <a:ext uri="{FF2B5EF4-FFF2-40B4-BE49-F238E27FC236}">
                    <a16:creationId xmlns:a16="http://schemas.microsoft.com/office/drawing/2014/main" id="{EFA439EE-69CB-44DF-8F67-EEC9ECBD985A}"/>
                  </a:ext>
                </a:extLst>
              </p:cNvPr>
              <p:cNvSpPr/>
              <p:nvPr/>
            </p:nvSpPr>
            <p:spPr>
              <a:xfrm>
                <a:off x="5648397" y="2081988"/>
                <a:ext cx="5849336" cy="4105002"/>
              </a:xfrm>
              <a:prstGeom prst="roundRect">
                <a:avLst>
                  <a:gd name="adj" fmla="val 5396"/>
                </a:avLst>
              </a:prstGeom>
              <a:noFill/>
              <a:ln w="127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8" name="Rounded Rectangle 4">
                    <a:extLst>
                      <a:ext uri="{FF2B5EF4-FFF2-40B4-BE49-F238E27FC236}">
                        <a16:creationId xmlns:a16="http://schemas.microsoft.com/office/drawing/2014/main" id="{DD15D1BA-87A2-42D5-BF92-75F156317589}"/>
                      </a:ext>
                    </a:extLst>
                  </p:cNvPr>
                  <p:cNvSpPr/>
                  <p:nvPr/>
                </p:nvSpPr>
                <p:spPr>
                  <a:xfrm>
                    <a:off x="5754181" y="555989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48 filters of 7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7, strides [2, 2]</a:t>
                    </a:r>
                  </a:p>
                </p:txBody>
              </p:sp>
            </mc:Choice>
            <mc:Fallback xmlns="">
              <p:sp>
                <p:nvSpPr>
                  <p:cNvPr id="178" name="Rounded Rectangle 4">
                    <a:extLst>
                      <a:ext uri="{FF2B5EF4-FFF2-40B4-BE49-F238E27FC236}">
                        <a16:creationId xmlns:a16="http://schemas.microsoft.com/office/drawing/2014/main" id="{DD15D1BA-87A2-42D5-BF92-75F15631758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5559894"/>
                    <a:ext cx="5599618" cy="411480"/>
                  </a:xfrm>
                  <a:prstGeom prst="roundRect">
                    <a:avLst/>
                  </a:prstGeom>
                  <a:blipFill>
                    <a:blip r:embed="rId11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9" name="Rounded Rectangle 5">
                    <a:extLst>
                      <a:ext uri="{FF2B5EF4-FFF2-40B4-BE49-F238E27FC236}">
                        <a16:creationId xmlns:a16="http://schemas.microsoft.com/office/drawing/2014/main" id="{60D8273B-E3E2-4879-A86E-08DD4A8953D0}"/>
                      </a:ext>
                    </a:extLst>
                  </p:cNvPr>
                  <p:cNvSpPr/>
                  <p:nvPr/>
                </p:nvSpPr>
                <p:spPr>
                  <a:xfrm>
                    <a:off x="5754181" y="501887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64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 [1, 1]</a:t>
                    </a:r>
                  </a:p>
                </p:txBody>
              </p:sp>
            </mc:Choice>
            <mc:Fallback xmlns="">
              <p:sp>
                <p:nvSpPr>
                  <p:cNvPr id="179" name="Rounded Rectangle 5">
                    <a:extLst>
                      <a:ext uri="{FF2B5EF4-FFF2-40B4-BE49-F238E27FC236}">
                        <a16:creationId xmlns:a16="http://schemas.microsoft.com/office/drawing/2014/main" id="{60D8273B-E3E2-4879-A86E-08DD4A8953D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5018874"/>
                    <a:ext cx="5599618" cy="411480"/>
                  </a:xfrm>
                  <a:prstGeom prst="roundRect">
                    <a:avLst/>
                  </a:prstGeom>
                  <a:blipFill>
                    <a:blip r:embed="rId12"/>
                    <a:stretch>
                      <a:fillRect t="-2941" b="-17647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0" name="Rounded Rectangle 6">
                    <a:extLst>
                      <a:ext uri="{FF2B5EF4-FFF2-40B4-BE49-F238E27FC236}">
                        <a16:creationId xmlns:a16="http://schemas.microsoft.com/office/drawing/2014/main" id="{C4A99CFD-F1CA-431E-B74D-33DD096B49A2}"/>
                      </a:ext>
                    </a:extLst>
                  </p:cNvPr>
                  <p:cNvSpPr/>
                  <p:nvPr/>
                </p:nvSpPr>
                <p:spPr>
                  <a:xfrm>
                    <a:off x="5754181" y="447785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0" name="Rounded Rectangle 6">
                    <a:extLst>
                      <a:ext uri="{FF2B5EF4-FFF2-40B4-BE49-F238E27FC236}">
                        <a16:creationId xmlns:a16="http://schemas.microsoft.com/office/drawing/2014/main" id="{C4A99CFD-F1CA-431E-B74D-33DD096B49A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4477854"/>
                    <a:ext cx="5599618" cy="411480"/>
                  </a:xfrm>
                  <a:prstGeom prst="roundRect">
                    <a:avLst/>
                  </a:prstGeom>
                  <a:blipFill>
                    <a:blip r:embed="rId13"/>
                    <a:stretch>
                      <a:fillRect t="-2985" b="-19403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1" name="Rounded Rectangle 7">
                    <a:extLst>
                      <a:ext uri="{FF2B5EF4-FFF2-40B4-BE49-F238E27FC236}">
                        <a16:creationId xmlns:a16="http://schemas.microsoft.com/office/drawing/2014/main" id="{B52AD43F-04A3-41CB-BE08-4B643B8B372E}"/>
                      </a:ext>
                    </a:extLst>
                  </p:cNvPr>
                  <p:cNvSpPr/>
                  <p:nvPr/>
                </p:nvSpPr>
                <p:spPr>
                  <a:xfrm>
                    <a:off x="5754181" y="391850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80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strides[1, 1]</a:t>
                    </a:r>
                  </a:p>
                </p:txBody>
              </p:sp>
            </mc:Choice>
            <mc:Fallback xmlns="">
              <p:sp>
                <p:nvSpPr>
                  <p:cNvPr id="181" name="Rounded Rectangle 7">
                    <a:extLst>
                      <a:ext uri="{FF2B5EF4-FFF2-40B4-BE49-F238E27FC236}">
                        <a16:creationId xmlns:a16="http://schemas.microsoft.com/office/drawing/2014/main" id="{B52AD43F-04A3-41CB-BE08-4B643B8B372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3918509"/>
                    <a:ext cx="5599618" cy="411480"/>
                  </a:xfrm>
                  <a:prstGeom prst="roundRect">
                    <a:avLst/>
                  </a:prstGeom>
                  <a:blipFill>
                    <a:blip r:embed="rId14"/>
                    <a:stretch>
                      <a:fillRect t="-2985" b="-19403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2" name="Rounded Rectangle 8">
                    <a:extLst>
                      <a:ext uri="{FF2B5EF4-FFF2-40B4-BE49-F238E27FC236}">
                        <a16:creationId xmlns:a16="http://schemas.microsoft.com/office/drawing/2014/main" id="{9009F850-E646-4E87-B12D-38D22342F485}"/>
                      </a:ext>
                    </a:extLst>
                  </p:cNvPr>
                  <p:cNvSpPr/>
                  <p:nvPr/>
                </p:nvSpPr>
                <p:spPr>
                  <a:xfrm>
                    <a:off x="5754181" y="337748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2" name="Rounded Rectangle 8">
                    <a:extLst>
                      <a:ext uri="{FF2B5EF4-FFF2-40B4-BE49-F238E27FC236}">
                        <a16:creationId xmlns:a16="http://schemas.microsoft.com/office/drawing/2014/main" id="{9009F850-E646-4E87-B12D-38D22342F48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3377489"/>
                    <a:ext cx="5599618" cy="411480"/>
                  </a:xfrm>
                  <a:prstGeom prst="roundRect">
                    <a:avLst/>
                  </a:prstGeom>
                  <a:blipFill>
                    <a:blip r:embed="rId15"/>
                    <a:stretch>
                      <a:fillRect t="-2985" b="-17910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3" name="Rounded Rectangle 9">
                    <a:extLst>
                      <a:ext uri="{FF2B5EF4-FFF2-40B4-BE49-F238E27FC236}">
                        <a16:creationId xmlns:a16="http://schemas.microsoft.com/office/drawing/2014/main" id="{2BF5287A-CBB6-45CA-8416-C4788D500A82}"/>
                      </a:ext>
                    </a:extLst>
                  </p:cNvPr>
                  <p:cNvSpPr/>
                  <p:nvPr/>
                </p:nvSpPr>
                <p:spPr>
                  <a:xfrm>
                    <a:off x="5754181" y="280598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96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 [1, 1]</a:t>
                    </a:r>
                  </a:p>
                </p:txBody>
              </p:sp>
            </mc:Choice>
            <mc:Fallback xmlns="">
              <p:sp>
                <p:nvSpPr>
                  <p:cNvPr id="183" name="Rounded Rectangle 9">
                    <a:extLst>
                      <a:ext uri="{FF2B5EF4-FFF2-40B4-BE49-F238E27FC236}">
                        <a16:creationId xmlns:a16="http://schemas.microsoft.com/office/drawing/2014/main" id="{2BF5287A-CBB6-45CA-8416-C4788D500A8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2805989"/>
                    <a:ext cx="5599618" cy="411480"/>
                  </a:xfrm>
                  <a:prstGeom prst="roundRect">
                    <a:avLst/>
                  </a:prstGeom>
                  <a:blipFill>
                    <a:blip r:embed="rId16"/>
                    <a:stretch>
                      <a:fillRect t="-2985" b="-17910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4" name="Rounded Rectangle 10">
                    <a:extLst>
                      <a:ext uri="{FF2B5EF4-FFF2-40B4-BE49-F238E27FC236}">
                        <a16:creationId xmlns:a16="http://schemas.microsoft.com/office/drawing/2014/main" id="{2C922659-B40F-4AFD-A3EB-2CBFAA06EF4B}"/>
                      </a:ext>
                    </a:extLst>
                  </p:cNvPr>
                  <p:cNvSpPr/>
                  <p:nvPr/>
                </p:nvSpPr>
                <p:spPr>
                  <a:xfrm>
                    <a:off x="5754180" y="2264969"/>
                    <a:ext cx="5599619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4" name="Rounded Rectangle 10">
                    <a:extLst>
                      <a:ext uri="{FF2B5EF4-FFF2-40B4-BE49-F238E27FC236}">
                        <a16:creationId xmlns:a16="http://schemas.microsoft.com/office/drawing/2014/main" id="{2C922659-B40F-4AFD-A3EB-2CBFAA06EF4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0" y="2264969"/>
                    <a:ext cx="5599619" cy="411480"/>
                  </a:xfrm>
                  <a:prstGeom prst="roundRect">
                    <a:avLst/>
                  </a:prstGeom>
                  <a:blipFill>
                    <a:blip r:embed="rId17"/>
                    <a:stretch>
                      <a:fillRect t="-3030" b="-15152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85" name="Straight Arrow Connector 11">
                <a:extLst>
                  <a:ext uri="{FF2B5EF4-FFF2-40B4-BE49-F238E27FC236}">
                    <a16:creationId xmlns:a16="http://schemas.microsoft.com/office/drawing/2014/main" id="{27A74BFA-75B2-4E97-89FE-FA1462265962}"/>
                  </a:ext>
                </a:extLst>
              </p:cNvPr>
              <p:cNvCxnSpPr>
                <a:cxnSpLocks/>
                <a:stCxn id="178" idx="0"/>
                <a:endCxn id="179" idx="2"/>
              </p:cNvCxnSpPr>
              <p:nvPr/>
            </p:nvCxnSpPr>
            <p:spPr>
              <a:xfrm flipV="1">
                <a:off x="8553990" y="5430354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6" name="Straight Arrow Connector 12">
                <a:extLst>
                  <a:ext uri="{FF2B5EF4-FFF2-40B4-BE49-F238E27FC236}">
                    <a16:creationId xmlns:a16="http://schemas.microsoft.com/office/drawing/2014/main" id="{17C495D2-3238-42E4-BB3B-0D0024CE24DC}"/>
                  </a:ext>
                </a:extLst>
              </p:cNvPr>
              <p:cNvCxnSpPr>
                <a:cxnSpLocks/>
                <a:stCxn id="179" idx="0"/>
                <a:endCxn id="180" idx="2"/>
              </p:cNvCxnSpPr>
              <p:nvPr/>
            </p:nvCxnSpPr>
            <p:spPr>
              <a:xfrm flipV="1">
                <a:off x="8553990" y="4889334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7" name="Straight Arrow Connector 13">
                <a:extLst>
                  <a:ext uri="{FF2B5EF4-FFF2-40B4-BE49-F238E27FC236}">
                    <a16:creationId xmlns:a16="http://schemas.microsoft.com/office/drawing/2014/main" id="{ADA4C52B-FBB2-42E5-A993-4EAF67A0E118}"/>
                  </a:ext>
                </a:extLst>
              </p:cNvPr>
              <p:cNvCxnSpPr>
                <a:cxnSpLocks/>
                <a:stCxn id="180" idx="0"/>
                <a:endCxn id="181" idx="2"/>
              </p:cNvCxnSpPr>
              <p:nvPr/>
            </p:nvCxnSpPr>
            <p:spPr>
              <a:xfrm flipV="1">
                <a:off x="8553990" y="4329989"/>
                <a:ext cx="0" cy="14786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8" name="Straight Arrow Connector 14">
                <a:extLst>
                  <a:ext uri="{FF2B5EF4-FFF2-40B4-BE49-F238E27FC236}">
                    <a16:creationId xmlns:a16="http://schemas.microsoft.com/office/drawing/2014/main" id="{4D819C90-AC83-4FE5-8705-BA861FA74608}"/>
                  </a:ext>
                </a:extLst>
              </p:cNvPr>
              <p:cNvCxnSpPr>
                <a:cxnSpLocks/>
                <a:stCxn id="181" idx="0"/>
                <a:endCxn id="182" idx="2"/>
              </p:cNvCxnSpPr>
              <p:nvPr/>
            </p:nvCxnSpPr>
            <p:spPr>
              <a:xfrm flipV="1">
                <a:off x="8553990" y="3788969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9" name="Straight Arrow Connector 15">
                <a:extLst>
                  <a:ext uri="{FF2B5EF4-FFF2-40B4-BE49-F238E27FC236}">
                    <a16:creationId xmlns:a16="http://schemas.microsoft.com/office/drawing/2014/main" id="{3B7270BB-31C8-48E4-B442-9071471B8CF8}"/>
                  </a:ext>
                </a:extLst>
              </p:cNvPr>
              <p:cNvCxnSpPr>
                <a:cxnSpLocks/>
                <a:stCxn id="182" idx="0"/>
                <a:endCxn id="183" idx="2"/>
              </p:cNvCxnSpPr>
              <p:nvPr/>
            </p:nvCxnSpPr>
            <p:spPr>
              <a:xfrm flipV="1">
                <a:off x="8553990" y="3217469"/>
                <a:ext cx="0" cy="16002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0" name="Straight Arrow Connector 16">
                <a:extLst>
                  <a:ext uri="{FF2B5EF4-FFF2-40B4-BE49-F238E27FC236}">
                    <a16:creationId xmlns:a16="http://schemas.microsoft.com/office/drawing/2014/main" id="{FE568EF1-B6BB-4D42-B4D5-2B31C8A3F8AD}"/>
                  </a:ext>
                </a:extLst>
              </p:cNvPr>
              <p:cNvCxnSpPr>
                <a:cxnSpLocks/>
                <a:stCxn id="183" idx="0"/>
                <a:endCxn id="184" idx="2"/>
              </p:cNvCxnSpPr>
              <p:nvPr/>
            </p:nvCxnSpPr>
            <p:spPr>
              <a:xfrm flipV="1">
                <a:off x="8553990" y="2676449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1" name="Straight Arrow Connector 17">
                <a:extLst>
                  <a:ext uri="{FF2B5EF4-FFF2-40B4-BE49-F238E27FC236}">
                    <a16:creationId xmlns:a16="http://schemas.microsoft.com/office/drawing/2014/main" id="{EC2CE60E-F21F-4C41-AC6C-FE5C5288B784}"/>
                  </a:ext>
                </a:extLst>
              </p:cNvPr>
              <p:cNvCxnSpPr>
                <a:cxnSpLocks/>
                <a:stCxn id="184" idx="0"/>
              </p:cNvCxnSpPr>
              <p:nvPr/>
            </p:nvCxnSpPr>
            <p:spPr>
              <a:xfrm flipV="1">
                <a:off x="8553990" y="1911891"/>
                <a:ext cx="0" cy="353078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2" name="Rounded Rectangle 18">
                    <a:extLst>
                      <a:ext uri="{FF2B5EF4-FFF2-40B4-BE49-F238E27FC236}">
                        <a16:creationId xmlns:a16="http://schemas.microsoft.com/office/drawing/2014/main" id="{B910BEE3-0B32-4DA2-AB0E-7777361E30CC}"/>
                      </a:ext>
                    </a:extLst>
                  </p:cNvPr>
                  <p:cNvSpPr/>
                  <p:nvPr/>
                </p:nvSpPr>
                <p:spPr>
                  <a:xfrm>
                    <a:off x="6420389" y="6368865"/>
                    <a:ext cx="4267200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Input: spectrogram </a:t>
                    </a:r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L</a:t>
                    </a:r>
                    <a:r>
                      <a:rPr kumimoji="0" lang="en-US" sz="1800" b="0" i="1" u="none" strike="noStrike" kern="0" cap="none" spc="0" normalizeH="0" baseline="-25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T</a:t>
                    </a:r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 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𝐹</m:t>
                            </m:r>
                          </m:sub>
                        </m:sSub>
                      </m:oMath>
                    </a14:m>
                    <a:endParaRPr kumimoji="0" lang="en-US" sz="1800" b="0" i="1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Cambria Math" panose="02040503050406030204" pitchFamily="18" charset="0"/>
                      <a:cs typeface="+mn-cs"/>
                    </a:endParaRPr>
                  </a:p>
                </p:txBody>
              </p:sp>
            </mc:Choice>
            <mc:Fallback xmlns="">
              <p:sp>
                <p:nvSpPr>
                  <p:cNvPr id="192" name="Rounded Rectangle 18">
                    <a:extLst>
                      <a:ext uri="{FF2B5EF4-FFF2-40B4-BE49-F238E27FC236}">
                        <a16:creationId xmlns:a16="http://schemas.microsoft.com/office/drawing/2014/main" id="{B910BEE3-0B32-4DA2-AB0E-7777361E30C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20389" y="6368865"/>
                    <a:ext cx="4267200" cy="411480"/>
                  </a:xfrm>
                  <a:prstGeom prst="roundRect">
                    <a:avLst/>
                  </a:prstGeom>
                  <a:blipFill>
                    <a:blip r:embed="rId18"/>
                    <a:stretch>
                      <a:fillRect t="-294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3" name="Straight Arrow Connector 19">
                <a:extLst>
                  <a:ext uri="{FF2B5EF4-FFF2-40B4-BE49-F238E27FC236}">
                    <a16:creationId xmlns:a16="http://schemas.microsoft.com/office/drawing/2014/main" id="{95EAEBEB-7239-49D2-95C7-F3A427751026}"/>
                  </a:ext>
                </a:extLst>
              </p:cNvPr>
              <p:cNvCxnSpPr>
                <a:cxnSpLocks/>
                <a:stCxn id="192" idx="0"/>
                <a:endCxn id="178" idx="2"/>
              </p:cNvCxnSpPr>
              <p:nvPr/>
            </p:nvCxnSpPr>
            <p:spPr>
              <a:xfrm flipV="1">
                <a:off x="8553989" y="5971374"/>
                <a:ext cx="1" cy="397491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4" name="Rounded Rectangle 20">
                    <a:extLst>
                      <a:ext uri="{FF2B5EF4-FFF2-40B4-BE49-F238E27FC236}">
                        <a16:creationId xmlns:a16="http://schemas.microsoft.com/office/drawing/2014/main" id="{2DF7A708-20BB-4BD5-9BFE-B77AEB9810E5}"/>
                      </a:ext>
                    </a:extLst>
                  </p:cNvPr>
                  <p:cNvSpPr/>
                  <p:nvPr/>
                </p:nvSpPr>
                <p:spPr>
                  <a:xfrm>
                    <a:off x="5857461" y="1510488"/>
                    <a:ext cx="5496337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2D convolutions output: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× </m:t>
                        </m:r>
                        <m:sSubSup>
                          <m:sSubSup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Sup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𝐹</m:t>
                            </m:r>
                          </m:sub>
                          <m:sup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sup>
                        </m:sSubSup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96</a:t>
                    </a:r>
                  </a:p>
                </p:txBody>
              </p:sp>
            </mc:Choice>
            <mc:Fallback xmlns="">
              <p:sp>
                <p:nvSpPr>
                  <p:cNvPr id="194" name="Rounded Rectangle 20">
                    <a:extLst>
                      <a:ext uri="{FF2B5EF4-FFF2-40B4-BE49-F238E27FC236}">
                        <a16:creationId xmlns:a16="http://schemas.microsoft.com/office/drawing/2014/main" id="{2DF7A708-20BB-4BD5-9BFE-B77AEB9810E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57461" y="1510488"/>
                    <a:ext cx="5496337" cy="411480"/>
                  </a:xfrm>
                  <a:prstGeom prst="roundRect">
                    <a:avLst/>
                  </a:prstGeom>
                  <a:blipFill>
                    <a:blip r:embed="rId19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95" name="Rounded Rectangle 21">
                <a:extLst>
                  <a:ext uri="{FF2B5EF4-FFF2-40B4-BE49-F238E27FC236}">
                    <a16:creationId xmlns:a16="http://schemas.microsoft.com/office/drawing/2014/main" id="{00C98318-BF48-4ABE-9064-2BBEF7D8FEF4}"/>
                  </a:ext>
                </a:extLst>
              </p:cNvPr>
              <p:cNvSpPr/>
              <p:nvPr/>
            </p:nvSpPr>
            <p:spPr>
              <a:xfrm>
                <a:off x="5754179" y="904342"/>
                <a:ext cx="5599619" cy="411480"/>
              </a:xfrm>
              <a:prstGeom prst="round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Reshape(Keep time axis)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6" name="Rounded Rectangle 22">
                    <a:extLst>
                      <a:ext uri="{FF2B5EF4-FFF2-40B4-BE49-F238E27FC236}">
                        <a16:creationId xmlns:a16="http://schemas.microsoft.com/office/drawing/2014/main" id="{10A38298-F239-437A-A3D0-51479C1BC4E7}"/>
                      </a:ext>
                    </a:extLst>
                  </p:cNvPr>
                  <p:cNvSpPr/>
                  <p:nvPr/>
                </p:nvSpPr>
                <p:spPr>
                  <a:xfrm>
                    <a:off x="5857461" y="255637"/>
                    <a:ext cx="5496337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Reshape output: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×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𝑑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𝑐𝑛𝑛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 (</m:t>
                            </m:r>
                            <m:sSub>
                              <m:sSubPr>
                                <m:ctrlP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𝑐𝑛𝑛</m:t>
                                </m:r>
                              </m:sub>
                            </m:s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=96⋅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𝑑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</m:oMath>
                    </a14:m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)</a:t>
                    </a:r>
                  </a:p>
                </p:txBody>
              </p:sp>
            </mc:Choice>
            <mc:Fallback xmlns="">
              <p:sp>
                <p:nvSpPr>
                  <p:cNvPr id="196" name="Rounded Rectangle 22">
                    <a:extLst>
                      <a:ext uri="{FF2B5EF4-FFF2-40B4-BE49-F238E27FC236}">
                        <a16:creationId xmlns:a16="http://schemas.microsoft.com/office/drawing/2014/main" id="{10A38298-F239-437A-A3D0-51479C1BC4E7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57461" y="255637"/>
                    <a:ext cx="5496337" cy="411480"/>
                  </a:xfrm>
                  <a:prstGeom prst="roundRect">
                    <a:avLst/>
                  </a:prstGeom>
                  <a:blipFill>
                    <a:blip r:embed="rId20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7" name="Straight Arrow Connector 23">
                <a:extLst>
                  <a:ext uri="{FF2B5EF4-FFF2-40B4-BE49-F238E27FC236}">
                    <a16:creationId xmlns:a16="http://schemas.microsoft.com/office/drawing/2014/main" id="{F830474E-2A4E-48E6-8A18-46E47C5A9F19}"/>
                  </a:ext>
                </a:extLst>
              </p:cNvPr>
              <p:cNvCxnSpPr>
                <a:cxnSpLocks/>
                <a:endCxn id="195" idx="2"/>
              </p:cNvCxnSpPr>
              <p:nvPr/>
            </p:nvCxnSpPr>
            <p:spPr>
              <a:xfrm flipV="1">
                <a:off x="8553988" y="1315822"/>
                <a:ext cx="1" cy="2372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8" name="Straight Arrow Connector 24">
                <a:extLst>
                  <a:ext uri="{FF2B5EF4-FFF2-40B4-BE49-F238E27FC236}">
                    <a16:creationId xmlns:a16="http://schemas.microsoft.com/office/drawing/2014/main" id="{CE37217D-5E46-4D17-B1E6-4D1DE2ECD28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53987" y="678044"/>
                <a:ext cx="1" cy="2372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</p:grpSp>
        <p:sp>
          <p:nvSpPr>
            <p:cNvPr id="176" name="Rectangle 25">
              <a:extLst>
                <a:ext uri="{FF2B5EF4-FFF2-40B4-BE49-F238E27FC236}">
                  <a16:creationId xmlns:a16="http://schemas.microsoft.com/office/drawing/2014/main" id="{AD4E6A61-338E-4B8B-A936-FF3C8535331F}"/>
                </a:ext>
              </a:extLst>
            </p:cNvPr>
            <p:cNvSpPr/>
            <p:nvPr/>
          </p:nvSpPr>
          <p:spPr>
            <a:xfrm>
              <a:off x="5411953" y="183600"/>
              <a:ext cx="6284068" cy="66744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F7B28A16-D5B8-4199-A7FA-D78CBC56343E}"/>
              </a:ext>
            </a:extLst>
          </p:cNvPr>
          <p:cNvGrpSpPr/>
          <p:nvPr/>
        </p:nvGrpSpPr>
        <p:grpSpPr>
          <a:xfrm rot="5400000">
            <a:off x="16851178" y="9884114"/>
            <a:ext cx="6570882" cy="3916743"/>
            <a:chOff x="1950098" y="2787588"/>
            <a:chExt cx="5665075" cy="3318353"/>
          </a:xfrm>
        </p:grpSpPr>
        <p:sp>
          <p:nvSpPr>
            <p:cNvPr id="129" name="Oval 30">
              <a:extLst>
                <a:ext uri="{FF2B5EF4-FFF2-40B4-BE49-F238E27FC236}">
                  <a16:creationId xmlns:a16="http://schemas.microsoft.com/office/drawing/2014/main" id="{E0964938-F018-454C-9DC6-ADE462893FF7}"/>
                </a:ext>
              </a:extLst>
            </p:cNvPr>
            <p:cNvSpPr/>
            <p:nvPr/>
          </p:nvSpPr>
          <p:spPr>
            <a:xfrm>
              <a:off x="2191738" y="4307113"/>
              <a:ext cx="410399" cy="410817"/>
            </a:xfrm>
            <a:prstGeom prst="ellipse">
              <a:avLst/>
            </a:prstGeom>
            <a:solidFill>
              <a:srgbClr val="F9AE6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0" name="Oval 40">
              <a:extLst>
                <a:ext uri="{FF2B5EF4-FFF2-40B4-BE49-F238E27FC236}">
                  <a16:creationId xmlns:a16="http://schemas.microsoft.com/office/drawing/2014/main" id="{9B486629-B668-4FFF-8BD7-CE019A05E64B}"/>
                </a:ext>
              </a:extLst>
            </p:cNvPr>
            <p:cNvSpPr/>
            <p:nvPr/>
          </p:nvSpPr>
          <p:spPr>
            <a:xfrm>
              <a:off x="2669330" y="4717933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1" name="Straight Arrow Connector 48">
              <a:extLst>
                <a:ext uri="{FF2B5EF4-FFF2-40B4-BE49-F238E27FC236}">
                  <a16:creationId xmlns:a16="http://schemas.microsoft.com/office/drawing/2014/main" id="{909CE416-1E69-4620-94EE-4B3A623D3546}"/>
                </a:ext>
              </a:extLst>
            </p:cNvPr>
            <p:cNvCxnSpPr>
              <a:cxnSpLocks/>
              <a:stCxn id="130" idx="6"/>
              <a:endCxn id="135" idx="2"/>
            </p:cNvCxnSpPr>
            <p:nvPr/>
          </p:nvCxnSpPr>
          <p:spPr>
            <a:xfrm flipV="1">
              <a:off x="3079729" y="4916716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2" name="Elbow Connector 56">
              <a:extLst>
                <a:ext uri="{FF2B5EF4-FFF2-40B4-BE49-F238E27FC236}">
                  <a16:creationId xmlns:a16="http://schemas.microsoft.com/office/drawing/2014/main" id="{221FCFCE-B258-4BE1-A83F-66CF3E8A68EE}"/>
                </a:ext>
              </a:extLst>
            </p:cNvPr>
            <p:cNvCxnSpPr>
              <a:cxnSpLocks/>
              <a:stCxn id="168" idx="0"/>
              <a:endCxn id="130" idx="4"/>
            </p:cNvCxnSpPr>
            <p:nvPr/>
          </p:nvCxnSpPr>
          <p:spPr>
            <a:xfrm rot="5400000" flipH="1" flipV="1">
              <a:off x="2352549" y="5173143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3" name="Elbow Connector 62">
              <a:extLst>
                <a:ext uri="{FF2B5EF4-FFF2-40B4-BE49-F238E27FC236}">
                  <a16:creationId xmlns:a16="http://schemas.microsoft.com/office/drawing/2014/main" id="{05DDC0F3-939B-450A-AA9E-1D7B40236186}"/>
                </a:ext>
              </a:extLst>
            </p:cNvPr>
            <p:cNvCxnSpPr>
              <a:cxnSpLocks/>
              <a:stCxn id="168" idx="0"/>
              <a:endCxn id="129" idx="4"/>
            </p:cNvCxnSpPr>
            <p:nvPr/>
          </p:nvCxnSpPr>
          <p:spPr>
            <a:xfrm rot="16200000" flipV="1">
              <a:off x="1908343" y="5206525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4" name="Oval 65">
              <a:extLst>
                <a:ext uri="{FF2B5EF4-FFF2-40B4-BE49-F238E27FC236}">
                  <a16:creationId xmlns:a16="http://schemas.microsoft.com/office/drawing/2014/main" id="{1C0555A9-9198-40D2-8B72-83BEC9E133CA}"/>
                </a:ext>
              </a:extLst>
            </p:cNvPr>
            <p:cNvSpPr/>
            <p:nvPr/>
          </p:nvSpPr>
          <p:spPr>
            <a:xfrm>
              <a:off x="3019999" y="430048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5" name="Oval 66">
              <a:extLst>
                <a:ext uri="{FF2B5EF4-FFF2-40B4-BE49-F238E27FC236}">
                  <a16:creationId xmlns:a16="http://schemas.microsoft.com/office/drawing/2014/main" id="{ADD46393-BADA-4CAC-ADC3-12CED8D6F1D3}"/>
                </a:ext>
              </a:extLst>
            </p:cNvPr>
            <p:cNvSpPr/>
            <p:nvPr/>
          </p:nvSpPr>
          <p:spPr>
            <a:xfrm>
              <a:off x="3497591" y="471130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6" name="Elbow Connector 67">
              <a:extLst>
                <a:ext uri="{FF2B5EF4-FFF2-40B4-BE49-F238E27FC236}">
                  <a16:creationId xmlns:a16="http://schemas.microsoft.com/office/drawing/2014/main" id="{CDD687E3-1F2E-40AD-A6E1-DDE46DF2B8BD}"/>
                </a:ext>
              </a:extLst>
            </p:cNvPr>
            <p:cNvCxnSpPr>
              <a:cxnSpLocks/>
              <a:stCxn id="169" idx="0"/>
              <a:endCxn id="135" idx="4"/>
            </p:cNvCxnSpPr>
            <p:nvPr/>
          </p:nvCxnSpPr>
          <p:spPr>
            <a:xfrm rot="5400000" flipH="1" flipV="1">
              <a:off x="3180810" y="5166517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7" name="Elbow Connector 69">
              <a:extLst>
                <a:ext uri="{FF2B5EF4-FFF2-40B4-BE49-F238E27FC236}">
                  <a16:creationId xmlns:a16="http://schemas.microsoft.com/office/drawing/2014/main" id="{AED73D60-F4C2-49E8-8DE1-7B3E496FE246}"/>
                </a:ext>
              </a:extLst>
            </p:cNvPr>
            <p:cNvCxnSpPr>
              <a:cxnSpLocks/>
              <a:stCxn id="169" idx="0"/>
            </p:cNvCxnSpPr>
            <p:nvPr/>
          </p:nvCxnSpPr>
          <p:spPr>
            <a:xfrm rot="5400000" flipH="1" flipV="1">
              <a:off x="2736609" y="5199904"/>
              <a:ext cx="977188" cy="1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8" name="Oval 70">
              <a:extLst>
                <a:ext uri="{FF2B5EF4-FFF2-40B4-BE49-F238E27FC236}">
                  <a16:creationId xmlns:a16="http://schemas.microsoft.com/office/drawing/2014/main" id="{E9D20D12-499A-47DE-B0E0-EA31011853E6}"/>
                </a:ext>
              </a:extLst>
            </p:cNvPr>
            <p:cNvSpPr/>
            <p:nvPr/>
          </p:nvSpPr>
          <p:spPr>
            <a:xfrm>
              <a:off x="3894646" y="4300484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Oval 71">
              <a:extLst>
                <a:ext uri="{FF2B5EF4-FFF2-40B4-BE49-F238E27FC236}">
                  <a16:creationId xmlns:a16="http://schemas.microsoft.com/office/drawing/2014/main" id="{D413C618-20AF-4D5F-8497-F27654C99600}"/>
                </a:ext>
              </a:extLst>
            </p:cNvPr>
            <p:cNvSpPr/>
            <p:nvPr/>
          </p:nvSpPr>
          <p:spPr>
            <a:xfrm>
              <a:off x="4372238" y="4711304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0" name="Elbow Connector 72">
              <a:extLst>
                <a:ext uri="{FF2B5EF4-FFF2-40B4-BE49-F238E27FC236}">
                  <a16:creationId xmlns:a16="http://schemas.microsoft.com/office/drawing/2014/main" id="{287ACB54-A20F-46BD-A975-577FD14644A8}"/>
                </a:ext>
              </a:extLst>
            </p:cNvPr>
            <p:cNvCxnSpPr>
              <a:cxnSpLocks/>
              <a:stCxn id="170" idx="0"/>
              <a:endCxn id="139" idx="4"/>
            </p:cNvCxnSpPr>
            <p:nvPr/>
          </p:nvCxnSpPr>
          <p:spPr>
            <a:xfrm rot="5400000" flipH="1" flipV="1">
              <a:off x="4055457" y="5166514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1" name="Elbow Connector 74">
              <a:extLst>
                <a:ext uri="{FF2B5EF4-FFF2-40B4-BE49-F238E27FC236}">
                  <a16:creationId xmlns:a16="http://schemas.microsoft.com/office/drawing/2014/main" id="{FE339AF6-9AB0-4799-A0A1-9BFED390BD86}"/>
                </a:ext>
              </a:extLst>
            </p:cNvPr>
            <p:cNvCxnSpPr>
              <a:cxnSpLocks/>
              <a:stCxn id="170" idx="0"/>
              <a:endCxn id="138" idx="4"/>
            </p:cNvCxnSpPr>
            <p:nvPr/>
          </p:nvCxnSpPr>
          <p:spPr>
            <a:xfrm rot="16200000" flipV="1">
              <a:off x="3611251" y="5199896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2" name="Straight Arrow Connector 102">
              <a:extLst>
                <a:ext uri="{FF2B5EF4-FFF2-40B4-BE49-F238E27FC236}">
                  <a16:creationId xmlns:a16="http://schemas.microsoft.com/office/drawing/2014/main" id="{66ED6786-5E60-4A8A-82F1-98F63239034A}"/>
                </a:ext>
              </a:extLst>
            </p:cNvPr>
            <p:cNvCxnSpPr>
              <a:cxnSpLocks/>
              <a:stCxn id="135" idx="6"/>
              <a:endCxn id="139" idx="2"/>
            </p:cNvCxnSpPr>
            <p:nvPr/>
          </p:nvCxnSpPr>
          <p:spPr>
            <a:xfrm flipV="1">
              <a:off x="3907990" y="4916713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43" name="Oval 106">
              <a:extLst>
                <a:ext uri="{FF2B5EF4-FFF2-40B4-BE49-F238E27FC236}">
                  <a16:creationId xmlns:a16="http://schemas.microsoft.com/office/drawing/2014/main" id="{C972C5A2-9D24-42F3-A213-0ECA3352C600}"/>
                </a:ext>
              </a:extLst>
            </p:cNvPr>
            <p:cNvSpPr/>
            <p:nvPr/>
          </p:nvSpPr>
          <p:spPr>
            <a:xfrm>
              <a:off x="4809042" y="430048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Oval 107">
              <a:extLst>
                <a:ext uri="{FF2B5EF4-FFF2-40B4-BE49-F238E27FC236}">
                  <a16:creationId xmlns:a16="http://schemas.microsoft.com/office/drawing/2014/main" id="{9BFBD760-8B3E-4977-81CA-A7DCCCC67144}"/>
                </a:ext>
              </a:extLst>
            </p:cNvPr>
            <p:cNvSpPr/>
            <p:nvPr/>
          </p:nvSpPr>
          <p:spPr>
            <a:xfrm>
              <a:off x="5286634" y="471130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5" name="Straight Arrow Connector 108">
              <a:extLst>
                <a:ext uri="{FF2B5EF4-FFF2-40B4-BE49-F238E27FC236}">
                  <a16:creationId xmlns:a16="http://schemas.microsoft.com/office/drawing/2014/main" id="{1F83D9D2-9CEB-4C97-842B-E452C77A4C2B}"/>
                </a:ext>
              </a:extLst>
            </p:cNvPr>
            <p:cNvCxnSpPr>
              <a:cxnSpLocks/>
              <a:stCxn id="144" idx="6"/>
              <a:endCxn id="149" idx="2"/>
            </p:cNvCxnSpPr>
            <p:nvPr/>
          </p:nvCxnSpPr>
          <p:spPr>
            <a:xfrm flipV="1">
              <a:off x="5697033" y="4910090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6" name="Elbow Connector 109">
              <a:extLst>
                <a:ext uri="{FF2B5EF4-FFF2-40B4-BE49-F238E27FC236}">
                  <a16:creationId xmlns:a16="http://schemas.microsoft.com/office/drawing/2014/main" id="{B44C4839-6F48-485F-A94C-F6F95129EC7B}"/>
                </a:ext>
              </a:extLst>
            </p:cNvPr>
            <p:cNvCxnSpPr>
              <a:cxnSpLocks/>
              <a:stCxn id="171" idx="0"/>
            </p:cNvCxnSpPr>
            <p:nvPr/>
          </p:nvCxnSpPr>
          <p:spPr>
            <a:xfrm rot="5400000" flipH="1" flipV="1">
              <a:off x="4969855" y="5166519"/>
              <a:ext cx="566371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7" name="Elbow Connector 111">
              <a:extLst>
                <a:ext uri="{FF2B5EF4-FFF2-40B4-BE49-F238E27FC236}">
                  <a16:creationId xmlns:a16="http://schemas.microsoft.com/office/drawing/2014/main" id="{9EADFFE1-B490-47D0-9739-28E3BF2BE0CB}"/>
                </a:ext>
              </a:extLst>
            </p:cNvPr>
            <p:cNvCxnSpPr>
              <a:cxnSpLocks/>
              <a:stCxn id="171" idx="0"/>
              <a:endCxn id="143" idx="4"/>
            </p:cNvCxnSpPr>
            <p:nvPr/>
          </p:nvCxnSpPr>
          <p:spPr>
            <a:xfrm rot="16200000" flipV="1">
              <a:off x="4525647" y="5199899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48" name="Oval 112">
              <a:extLst>
                <a:ext uri="{FF2B5EF4-FFF2-40B4-BE49-F238E27FC236}">
                  <a16:creationId xmlns:a16="http://schemas.microsoft.com/office/drawing/2014/main" id="{2AE3168A-DE26-4371-A1F1-22B0AB7F9E26}"/>
                </a:ext>
              </a:extLst>
            </p:cNvPr>
            <p:cNvSpPr/>
            <p:nvPr/>
          </p:nvSpPr>
          <p:spPr>
            <a:xfrm>
              <a:off x="5637303" y="4293861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13">
              <a:extLst>
                <a:ext uri="{FF2B5EF4-FFF2-40B4-BE49-F238E27FC236}">
                  <a16:creationId xmlns:a16="http://schemas.microsoft.com/office/drawing/2014/main" id="{79EEBC1B-A299-49E1-83AD-59297D1C8C84}"/>
                </a:ext>
              </a:extLst>
            </p:cNvPr>
            <p:cNvSpPr/>
            <p:nvPr/>
          </p:nvSpPr>
          <p:spPr>
            <a:xfrm>
              <a:off x="6114895" y="4704681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50" name="Elbow Connector 114">
              <a:extLst>
                <a:ext uri="{FF2B5EF4-FFF2-40B4-BE49-F238E27FC236}">
                  <a16:creationId xmlns:a16="http://schemas.microsoft.com/office/drawing/2014/main" id="{C2B969E6-0E8F-45CC-9D64-FEB65A11266F}"/>
                </a:ext>
              </a:extLst>
            </p:cNvPr>
            <p:cNvCxnSpPr>
              <a:cxnSpLocks/>
              <a:stCxn id="172" idx="0"/>
              <a:endCxn id="149" idx="4"/>
            </p:cNvCxnSpPr>
            <p:nvPr/>
          </p:nvCxnSpPr>
          <p:spPr>
            <a:xfrm rot="5400000" flipH="1" flipV="1">
              <a:off x="5798114" y="5159891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1" name="Elbow Connector 116">
              <a:extLst>
                <a:ext uri="{FF2B5EF4-FFF2-40B4-BE49-F238E27FC236}">
                  <a16:creationId xmlns:a16="http://schemas.microsoft.com/office/drawing/2014/main" id="{F2370E0D-2D39-4EC8-80E4-18E26578B8DC}"/>
                </a:ext>
              </a:extLst>
            </p:cNvPr>
            <p:cNvCxnSpPr>
              <a:cxnSpLocks/>
              <a:stCxn id="172" idx="0"/>
              <a:endCxn id="148" idx="4"/>
            </p:cNvCxnSpPr>
            <p:nvPr/>
          </p:nvCxnSpPr>
          <p:spPr>
            <a:xfrm rot="16200000" flipV="1">
              <a:off x="5353908" y="5193273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52" name="Oval 117">
              <a:extLst>
                <a:ext uri="{FF2B5EF4-FFF2-40B4-BE49-F238E27FC236}">
                  <a16:creationId xmlns:a16="http://schemas.microsoft.com/office/drawing/2014/main" id="{F1CBF721-56C4-4352-A00C-E94236CCCE88}"/>
                </a:ext>
              </a:extLst>
            </p:cNvPr>
            <p:cNvSpPr/>
            <p:nvPr/>
          </p:nvSpPr>
          <p:spPr>
            <a:xfrm>
              <a:off x="6511950" y="4293858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Oval 118">
              <a:extLst>
                <a:ext uri="{FF2B5EF4-FFF2-40B4-BE49-F238E27FC236}">
                  <a16:creationId xmlns:a16="http://schemas.microsoft.com/office/drawing/2014/main" id="{0F4B00AB-DB5D-4248-A359-101376C7CAD2}"/>
                </a:ext>
              </a:extLst>
            </p:cNvPr>
            <p:cNvSpPr/>
            <p:nvPr/>
          </p:nvSpPr>
          <p:spPr>
            <a:xfrm>
              <a:off x="6989542" y="4704678"/>
              <a:ext cx="410399" cy="410817"/>
            </a:xfrm>
            <a:prstGeom prst="ellipse">
              <a:avLst/>
            </a:prstGeom>
            <a:solidFill>
              <a:srgbClr val="F9AE6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54" name="Elbow Connector 119">
              <a:extLst>
                <a:ext uri="{FF2B5EF4-FFF2-40B4-BE49-F238E27FC236}">
                  <a16:creationId xmlns:a16="http://schemas.microsoft.com/office/drawing/2014/main" id="{AB1BFD7E-FFE0-498C-B8CF-E8ACFF3B8A18}"/>
                </a:ext>
              </a:extLst>
            </p:cNvPr>
            <p:cNvCxnSpPr>
              <a:cxnSpLocks/>
              <a:stCxn id="173" idx="0"/>
              <a:endCxn id="153" idx="4"/>
            </p:cNvCxnSpPr>
            <p:nvPr/>
          </p:nvCxnSpPr>
          <p:spPr>
            <a:xfrm rot="5400000" flipH="1" flipV="1">
              <a:off x="6672761" y="5159888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5" name="Elbow Connector 121">
              <a:extLst>
                <a:ext uri="{FF2B5EF4-FFF2-40B4-BE49-F238E27FC236}">
                  <a16:creationId xmlns:a16="http://schemas.microsoft.com/office/drawing/2014/main" id="{2D6DF309-9CD2-4715-B6F8-D1FAA5E632E5}"/>
                </a:ext>
              </a:extLst>
            </p:cNvPr>
            <p:cNvCxnSpPr>
              <a:cxnSpLocks/>
              <a:stCxn id="173" idx="0"/>
              <a:endCxn id="152" idx="4"/>
            </p:cNvCxnSpPr>
            <p:nvPr/>
          </p:nvCxnSpPr>
          <p:spPr>
            <a:xfrm rot="16200000" flipV="1">
              <a:off x="6228555" y="5193270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6" name="Straight Arrow Connector 122">
              <a:extLst>
                <a:ext uri="{FF2B5EF4-FFF2-40B4-BE49-F238E27FC236}">
                  <a16:creationId xmlns:a16="http://schemas.microsoft.com/office/drawing/2014/main" id="{D2D41B48-FDC0-4EB3-8050-D74FCC21463E}"/>
                </a:ext>
              </a:extLst>
            </p:cNvPr>
            <p:cNvCxnSpPr>
              <a:cxnSpLocks/>
              <a:stCxn id="149" idx="6"/>
              <a:endCxn id="153" idx="2"/>
            </p:cNvCxnSpPr>
            <p:nvPr/>
          </p:nvCxnSpPr>
          <p:spPr>
            <a:xfrm flipV="1">
              <a:off x="6525294" y="4910087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7" name="Straight Arrow Connector 123">
              <a:extLst>
                <a:ext uri="{FF2B5EF4-FFF2-40B4-BE49-F238E27FC236}">
                  <a16:creationId xmlns:a16="http://schemas.microsoft.com/office/drawing/2014/main" id="{F2D41EF1-C6E0-472E-BCBF-43D7FA5946BE}"/>
                </a:ext>
              </a:extLst>
            </p:cNvPr>
            <p:cNvCxnSpPr>
              <a:cxnSpLocks/>
              <a:stCxn id="139" idx="6"/>
              <a:endCxn id="144" idx="2"/>
            </p:cNvCxnSpPr>
            <p:nvPr/>
          </p:nvCxnSpPr>
          <p:spPr>
            <a:xfrm>
              <a:off x="4782637" y="4916713"/>
              <a:ext cx="503997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8" name="Straight Arrow Connector 127">
              <a:extLst>
                <a:ext uri="{FF2B5EF4-FFF2-40B4-BE49-F238E27FC236}">
                  <a16:creationId xmlns:a16="http://schemas.microsoft.com/office/drawing/2014/main" id="{04BF53A4-4D8F-4C68-9D72-8DFA36605ED9}"/>
                </a:ext>
              </a:extLst>
            </p:cNvPr>
            <p:cNvCxnSpPr>
              <a:cxnSpLocks/>
              <a:stCxn id="134" idx="2"/>
              <a:endCxn id="129" idx="6"/>
            </p:cNvCxnSpPr>
            <p:nvPr/>
          </p:nvCxnSpPr>
          <p:spPr>
            <a:xfrm flipH="1">
              <a:off x="2602137" y="4505896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9" name="Straight Arrow Connector 130">
              <a:extLst>
                <a:ext uri="{FF2B5EF4-FFF2-40B4-BE49-F238E27FC236}">
                  <a16:creationId xmlns:a16="http://schemas.microsoft.com/office/drawing/2014/main" id="{5BD9749C-E4F1-4DD2-A2AE-88E6BC863248}"/>
                </a:ext>
              </a:extLst>
            </p:cNvPr>
            <p:cNvCxnSpPr>
              <a:cxnSpLocks/>
              <a:stCxn id="138" idx="2"/>
              <a:endCxn id="134" idx="6"/>
            </p:cNvCxnSpPr>
            <p:nvPr/>
          </p:nvCxnSpPr>
          <p:spPr>
            <a:xfrm flipH="1">
              <a:off x="3430398" y="4505893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0" name="Straight Arrow Connector 133">
              <a:extLst>
                <a:ext uri="{FF2B5EF4-FFF2-40B4-BE49-F238E27FC236}">
                  <a16:creationId xmlns:a16="http://schemas.microsoft.com/office/drawing/2014/main" id="{C7B8F169-9B99-47CC-85AE-E5F8D0E59A68}"/>
                </a:ext>
              </a:extLst>
            </p:cNvPr>
            <p:cNvCxnSpPr>
              <a:cxnSpLocks/>
              <a:stCxn id="143" idx="2"/>
              <a:endCxn id="138" idx="6"/>
            </p:cNvCxnSpPr>
            <p:nvPr/>
          </p:nvCxnSpPr>
          <p:spPr>
            <a:xfrm flipH="1" flipV="1">
              <a:off x="4305045" y="4505893"/>
              <a:ext cx="503997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1" name="Straight Arrow Connector 136">
              <a:extLst>
                <a:ext uri="{FF2B5EF4-FFF2-40B4-BE49-F238E27FC236}">
                  <a16:creationId xmlns:a16="http://schemas.microsoft.com/office/drawing/2014/main" id="{EA39D622-6A15-408F-80B7-32ADB2A29E74}"/>
                </a:ext>
              </a:extLst>
            </p:cNvPr>
            <p:cNvCxnSpPr>
              <a:cxnSpLocks/>
              <a:stCxn id="148" idx="2"/>
              <a:endCxn id="143" idx="6"/>
            </p:cNvCxnSpPr>
            <p:nvPr/>
          </p:nvCxnSpPr>
          <p:spPr>
            <a:xfrm flipH="1">
              <a:off x="5219441" y="4499270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2" name="Straight Arrow Connector 140">
              <a:extLst>
                <a:ext uri="{FF2B5EF4-FFF2-40B4-BE49-F238E27FC236}">
                  <a16:creationId xmlns:a16="http://schemas.microsoft.com/office/drawing/2014/main" id="{2EAA5BD9-B234-462E-81B9-B309D0802057}"/>
                </a:ext>
              </a:extLst>
            </p:cNvPr>
            <p:cNvCxnSpPr>
              <a:cxnSpLocks/>
              <a:stCxn id="152" idx="2"/>
              <a:endCxn id="148" idx="6"/>
            </p:cNvCxnSpPr>
            <p:nvPr/>
          </p:nvCxnSpPr>
          <p:spPr>
            <a:xfrm flipH="1">
              <a:off x="6047702" y="4499267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3" name="Rounded Rectangle 144">
              <a:extLst>
                <a:ext uri="{FF2B5EF4-FFF2-40B4-BE49-F238E27FC236}">
                  <a16:creationId xmlns:a16="http://schemas.microsoft.com/office/drawing/2014/main" id="{08F3B53C-E8AE-4018-BFC5-70595EFEFE54}"/>
                </a:ext>
              </a:extLst>
            </p:cNvPr>
            <p:cNvSpPr/>
            <p:nvPr/>
          </p:nvSpPr>
          <p:spPr>
            <a:xfrm>
              <a:off x="3793088" y="3290123"/>
              <a:ext cx="1979097" cy="533214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Concatenate</a:t>
              </a:r>
            </a:p>
          </p:txBody>
        </p:sp>
        <p:cxnSp>
          <p:nvCxnSpPr>
            <p:cNvPr id="164" name="Elbow Connector 145">
              <a:extLst>
                <a:ext uri="{FF2B5EF4-FFF2-40B4-BE49-F238E27FC236}">
                  <a16:creationId xmlns:a16="http://schemas.microsoft.com/office/drawing/2014/main" id="{0E917638-6864-4DBF-8F6B-5AF2FA6A78A6}"/>
                </a:ext>
              </a:extLst>
            </p:cNvPr>
            <p:cNvCxnSpPr>
              <a:cxnSpLocks/>
              <a:stCxn id="129" idx="0"/>
              <a:endCxn id="163" idx="2"/>
            </p:cNvCxnSpPr>
            <p:nvPr/>
          </p:nvCxnSpPr>
          <p:spPr>
            <a:xfrm rot="5400000" flipH="1" flipV="1">
              <a:off x="3347899" y="2872376"/>
              <a:ext cx="483776" cy="2385699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5" name="Elbow Connector 148">
              <a:extLst>
                <a:ext uri="{FF2B5EF4-FFF2-40B4-BE49-F238E27FC236}">
                  <a16:creationId xmlns:a16="http://schemas.microsoft.com/office/drawing/2014/main" id="{516AF175-1C12-47B4-82D8-CC35AE5D8C46}"/>
                </a:ext>
              </a:extLst>
            </p:cNvPr>
            <p:cNvCxnSpPr>
              <a:cxnSpLocks/>
              <a:stCxn id="153" idx="0"/>
              <a:endCxn id="163" idx="2"/>
            </p:cNvCxnSpPr>
            <p:nvPr/>
          </p:nvCxnSpPr>
          <p:spPr>
            <a:xfrm rot="16200000" flipV="1">
              <a:off x="5548020" y="3057955"/>
              <a:ext cx="881341" cy="2412105"/>
            </a:xfrm>
            <a:prstGeom prst="bentConnector3">
              <a:avLst>
                <a:gd name="adj1" fmla="val 72232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6" name="Straight Arrow Connector 151">
              <a:extLst>
                <a:ext uri="{FF2B5EF4-FFF2-40B4-BE49-F238E27FC236}">
                  <a16:creationId xmlns:a16="http://schemas.microsoft.com/office/drawing/2014/main" id="{85761EB4-4D0F-4A60-A87B-3CB4256333AA}"/>
                </a:ext>
              </a:extLst>
            </p:cNvPr>
            <p:cNvCxnSpPr>
              <a:cxnSpLocks/>
              <a:stCxn id="163" idx="0"/>
            </p:cNvCxnSpPr>
            <p:nvPr/>
          </p:nvCxnSpPr>
          <p:spPr>
            <a:xfrm flipV="1">
              <a:off x="4782637" y="2988129"/>
              <a:ext cx="0" cy="301994"/>
            </a:xfrm>
            <a:prstGeom prst="straightConnector1">
              <a:avLst/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7" name="Rectangle 57">
              <a:extLst>
                <a:ext uri="{FF2B5EF4-FFF2-40B4-BE49-F238E27FC236}">
                  <a16:creationId xmlns:a16="http://schemas.microsoft.com/office/drawing/2014/main" id="{F42059DF-E689-420E-A2A0-0B2DBA5AFA38}"/>
                </a:ext>
              </a:extLst>
            </p:cNvPr>
            <p:cNvSpPr/>
            <p:nvPr/>
          </p:nvSpPr>
          <p:spPr>
            <a:xfrm>
              <a:off x="1950098" y="2787588"/>
              <a:ext cx="5665075" cy="30879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Oval 30">
              <a:extLst>
                <a:ext uri="{FF2B5EF4-FFF2-40B4-BE49-F238E27FC236}">
                  <a16:creationId xmlns:a16="http://schemas.microsoft.com/office/drawing/2014/main" id="{D4364BAB-394F-4A2D-8CAC-A4B35939D3B0}"/>
                </a:ext>
              </a:extLst>
            </p:cNvPr>
            <p:cNvSpPr/>
            <p:nvPr/>
          </p:nvSpPr>
          <p:spPr>
            <a:xfrm>
              <a:off x="2191742" y="5695124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Oval 65">
              <a:extLst>
                <a:ext uri="{FF2B5EF4-FFF2-40B4-BE49-F238E27FC236}">
                  <a16:creationId xmlns:a16="http://schemas.microsoft.com/office/drawing/2014/main" id="{F73FF049-FA31-4210-BF41-DA2430CA50F4}"/>
                </a:ext>
              </a:extLst>
            </p:cNvPr>
            <p:cNvSpPr/>
            <p:nvPr/>
          </p:nvSpPr>
          <p:spPr>
            <a:xfrm>
              <a:off x="3020003" y="5688498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0" name="Oval 70">
              <a:extLst>
                <a:ext uri="{FF2B5EF4-FFF2-40B4-BE49-F238E27FC236}">
                  <a16:creationId xmlns:a16="http://schemas.microsoft.com/office/drawing/2014/main" id="{4FB8D0B9-CDC4-403A-A9E2-C1520042FA7B}"/>
                </a:ext>
              </a:extLst>
            </p:cNvPr>
            <p:cNvSpPr/>
            <p:nvPr/>
          </p:nvSpPr>
          <p:spPr>
            <a:xfrm>
              <a:off x="3894650" y="5688495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Oval 106">
              <a:extLst>
                <a:ext uri="{FF2B5EF4-FFF2-40B4-BE49-F238E27FC236}">
                  <a16:creationId xmlns:a16="http://schemas.microsoft.com/office/drawing/2014/main" id="{1CCC9BB1-50E9-41B5-A9EF-229EF8EE46DA}"/>
                </a:ext>
              </a:extLst>
            </p:cNvPr>
            <p:cNvSpPr/>
            <p:nvPr/>
          </p:nvSpPr>
          <p:spPr>
            <a:xfrm>
              <a:off x="4809046" y="5688498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Oval 112">
              <a:extLst>
                <a:ext uri="{FF2B5EF4-FFF2-40B4-BE49-F238E27FC236}">
                  <a16:creationId xmlns:a16="http://schemas.microsoft.com/office/drawing/2014/main" id="{F3CCB6D9-63DD-4F22-8005-A8B332522F12}"/>
                </a:ext>
              </a:extLst>
            </p:cNvPr>
            <p:cNvSpPr/>
            <p:nvPr/>
          </p:nvSpPr>
          <p:spPr>
            <a:xfrm>
              <a:off x="5637307" y="5681872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Oval 117">
              <a:extLst>
                <a:ext uri="{FF2B5EF4-FFF2-40B4-BE49-F238E27FC236}">
                  <a16:creationId xmlns:a16="http://schemas.microsoft.com/office/drawing/2014/main" id="{D85E7D06-7F51-487C-B467-1DBB0585BC2F}"/>
                </a:ext>
              </a:extLst>
            </p:cNvPr>
            <p:cNvSpPr/>
            <p:nvPr/>
          </p:nvSpPr>
          <p:spPr>
            <a:xfrm>
              <a:off x="6511954" y="5681869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34" name="Picture 6" descr="jpg_culogo"/>
          <p:cNvPicPr>
            <a:picLocks noChangeAspect="1" noChangeArrowheads="1"/>
          </p:cNvPicPr>
          <p:nvPr/>
        </p:nvPicPr>
        <p:blipFill>
          <a:blip r:embed="rId21" cstate="print"/>
          <a:srcRect/>
          <a:stretch>
            <a:fillRect/>
          </a:stretch>
        </p:blipFill>
        <p:spPr bwMode="auto">
          <a:xfrm>
            <a:off x="41064472" y="733516"/>
            <a:ext cx="4118631" cy="2716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5" name="Picture 7"/>
          <p:cNvPicPr>
            <a:picLocks noChangeAspect="1" noChangeArrowheads="1"/>
          </p:cNvPicPr>
          <p:nvPr/>
        </p:nvPicPr>
        <p:blipFill>
          <a:blip r:embed="rId22" cstate="print"/>
          <a:srcRect/>
          <a:stretch>
            <a:fillRect/>
          </a:stretch>
        </p:blipFill>
        <p:spPr bwMode="auto">
          <a:xfrm>
            <a:off x="1324255" y="640976"/>
            <a:ext cx="2885155" cy="2772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7" name="Rectangle 15"/>
          <p:cNvSpPr>
            <a:spLocks noChangeArrowheads="1"/>
          </p:cNvSpPr>
          <p:nvPr/>
        </p:nvSpPr>
        <p:spPr bwMode="auto">
          <a:xfrm>
            <a:off x="228900" y="463661"/>
            <a:ext cx="45242240" cy="3281476"/>
          </a:xfrm>
          <a:prstGeom prst="rect">
            <a:avLst/>
          </a:prstGeom>
          <a:noFill/>
          <a:ln w="57150">
            <a:solidFill>
              <a:srgbClr val="7030A0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 defTabSz="4906411"/>
            <a:r>
              <a:rPr lang="en-US" altLang="zh-CN" sz="5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Discriminative Features from Spectrograms using Center Loss for Speech Emotion Recognition</a:t>
            </a:r>
          </a:p>
          <a:p>
            <a:pPr algn="ctr" defTabSz="4906411"/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Dongyang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Dai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Zhiyong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Wu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1,2,3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Runnan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Xixin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Wu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Jia Jia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Helen Meng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1,3</a:t>
            </a:r>
          </a:p>
          <a:p>
            <a:pPr algn="ctr" defTabSz="4906411">
              <a:spcBef>
                <a:spcPts val="966"/>
              </a:spcBef>
              <a:spcAft>
                <a:spcPts val="966"/>
              </a:spcAft>
            </a:pP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Tsinghua-CUHK Joint Research Center for Media Sciences, Technologies and Systems, Graduate School at Shenzhen, Tsinghua University, Shenzhen, China</a:t>
            </a:r>
            <a:b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Tsinghua National Laboratory for Information Science and Technology (</a:t>
            </a:r>
            <a:r>
              <a:rPr lang="en-US" altLang="zh-CN" sz="3622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TNList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Department of Computer Science and Technology, Tsinghua University, Beijing, China</a:t>
            </a:r>
          </a:p>
          <a:p>
            <a:pPr algn="ctr" defTabSz="4906411">
              <a:lnSpc>
                <a:spcPts val="2000"/>
              </a:lnSpc>
              <a:spcBef>
                <a:spcPts val="966"/>
              </a:spcBef>
              <a:spcAft>
                <a:spcPts val="966"/>
              </a:spcAft>
            </a:pP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Systems Engineering and Engineering Management, The Chinese University of Hong Kong</a:t>
            </a:r>
          </a:p>
        </p:txBody>
      </p:sp>
      <p:sp>
        <p:nvSpPr>
          <p:cNvPr id="64" name="Rectangle 5"/>
          <p:cNvSpPr>
            <a:spLocks noChangeArrowheads="1"/>
          </p:cNvSpPr>
          <p:nvPr/>
        </p:nvSpPr>
        <p:spPr bwMode="auto">
          <a:xfrm>
            <a:off x="263340" y="5095071"/>
            <a:ext cx="11096050" cy="3203037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tIns="92002" bIns="92002"/>
          <a:lstStyle/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Motivation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Identify emotions directly from raw data (spectrograms), getting rid of feature engineering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Extract discriminative features with larger inter-class variance and smaller intra-class variance to improve performance</a:t>
            </a: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ctr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ctr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</p:txBody>
      </p:sp>
      <p:sp>
        <p:nvSpPr>
          <p:cNvPr id="65" name="Rectangle 14"/>
          <p:cNvSpPr>
            <a:spLocks noChangeArrowheads="1"/>
          </p:cNvSpPr>
          <p:nvPr/>
        </p:nvSpPr>
        <p:spPr bwMode="auto">
          <a:xfrm>
            <a:off x="242350" y="4257778"/>
            <a:ext cx="11096050" cy="78685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0553" tIns="90553" rIns="90553" bIns="90553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 </a:t>
            </a:r>
            <a:r>
              <a:rPr lang="en-US" altLang="zh-CN" sz="4023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altLang="zh-CN" sz="3219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4" name="Rectangle 14"/>
          <p:cNvSpPr>
            <a:spLocks noChangeArrowheads="1"/>
          </p:cNvSpPr>
          <p:nvPr/>
        </p:nvSpPr>
        <p:spPr bwMode="auto">
          <a:xfrm>
            <a:off x="11636964" y="4223973"/>
            <a:ext cx="33917742" cy="82066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2.</a:t>
            </a:r>
            <a:r>
              <a:rPr lang="zh-CN" altLang="en-US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  </a:t>
            </a:r>
          </a:p>
        </p:txBody>
      </p:sp>
      <p:sp>
        <p:nvSpPr>
          <p:cNvPr id="2504" name="Rectangle 2045"/>
          <p:cNvSpPr>
            <a:spLocks noChangeArrowheads="1"/>
          </p:cNvSpPr>
          <p:nvPr/>
        </p:nvSpPr>
        <p:spPr bwMode="auto">
          <a:xfrm>
            <a:off x="1443790" y="-1513971"/>
            <a:ext cx="185866" cy="187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1567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06" name="Rectangle 2047"/>
          <p:cNvSpPr>
            <a:spLocks noChangeArrowheads="1"/>
          </p:cNvSpPr>
          <p:nvPr/>
        </p:nvSpPr>
        <p:spPr bwMode="auto">
          <a:xfrm>
            <a:off x="1597127" y="-1360635"/>
            <a:ext cx="185866" cy="187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1567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1597127" y="-1275610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1750463" y="-1026835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4" name="Rectangle 8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6" name="Rectangle 13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22" name="Rectangle 16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29" name="Rectangle 23"/>
          <p:cNvSpPr>
            <a:spLocks noChangeArrowheads="1"/>
          </p:cNvSpPr>
          <p:nvPr/>
        </p:nvSpPr>
        <p:spPr bwMode="auto">
          <a:xfrm>
            <a:off x="1443790" y="-1103503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324251" y="-90902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0462"/>
          </a:p>
        </p:txBody>
      </p:sp>
      <p:sp>
        <p:nvSpPr>
          <p:cNvPr id="78" name="Rectangle 14"/>
          <p:cNvSpPr>
            <a:spLocks noChangeArrowheads="1"/>
          </p:cNvSpPr>
          <p:nvPr/>
        </p:nvSpPr>
        <p:spPr bwMode="auto">
          <a:xfrm>
            <a:off x="262519" y="15948902"/>
            <a:ext cx="34191092" cy="72934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3. Experiments and Results</a:t>
            </a:r>
          </a:p>
        </p:txBody>
      </p:sp>
      <p:sp>
        <p:nvSpPr>
          <p:cNvPr id="87" name="Rectangle 5">
            <a:extLst>
              <a:ext uri="{FF2B5EF4-FFF2-40B4-BE49-F238E27FC236}">
                <a16:creationId xmlns:a16="http://schemas.microsoft.com/office/drawing/2014/main" id="{8388EB6B-ABD2-DE46-B8FA-3FD7F04E6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517" y="16787105"/>
            <a:ext cx="10827489" cy="10407335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tIns="92002" bIns="92002"/>
          <a:lstStyle/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Experimental Setup</a:t>
            </a:r>
          </a:p>
          <a:p>
            <a:pPr marL="611381" lvl="1" indent="-213914" algn="just" defTabSz="4200987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Dataset: IEMOCAP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4 emotion categories: neutral, angry, happy and sad (happy and excited merged as happy)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﻿﻿﻿5 subsets</a:t>
            </a:r>
          </a:p>
          <a:p>
            <a:pPr marL="1213200" lvl="1" indent="-27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Randomly divided the total 5531 utterances, but keeping the distribution portion of emotion categories</a:t>
            </a:r>
          </a:p>
          <a:p>
            <a:pPr marL="1213200" lvl="1" indent="-27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4 subsets for training, half of the last subset as development set and half as test set</a:t>
            </a:r>
          </a:p>
          <a:p>
            <a:pPr marL="611381" lvl="1" indent="-213914" algn="just" defTabSz="4200987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Settings of spectrograms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Model input: log scale STFT spectrogram or Mel-spectrogram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Hamming window: 40ms window length and 10ms shift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Sample rate:</a:t>
            </a:r>
            <a:r>
              <a:rPr lang="zh-CN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16KHz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DTF length: 1024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number of Mel bands: 128</a:t>
            </a:r>
          </a:p>
          <a:p>
            <a:pPr marL="968967" lvl="1" indent="-571500" algn="just" defTabSz="4200987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Evaluation metrics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b="1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Unweighted Accuracy (UA)</a:t>
            </a: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:</a:t>
            </a:r>
            <a:r>
              <a:rPr lang="en-US" altLang="zh-CN" sz="2800" b="1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mean value of the recall for each class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b="1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Weighed Accuracy (WA)</a:t>
            </a: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:  the number of correctly classified samples divided by the total amount of samples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</p:txBody>
      </p:sp>
      <p:sp>
        <p:nvSpPr>
          <p:cNvPr id="88" name="Rectangle 14">
            <a:extLst>
              <a:ext uri="{FF2B5EF4-FFF2-40B4-BE49-F238E27FC236}">
                <a16:creationId xmlns:a16="http://schemas.microsoft.com/office/drawing/2014/main" id="{045DE6B6-3412-0949-A6AB-58D0AADC6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32444" y="15960880"/>
            <a:ext cx="10838696" cy="72568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4. Conclusion</a:t>
            </a:r>
          </a:p>
        </p:txBody>
      </p:sp>
      <p:sp>
        <p:nvSpPr>
          <p:cNvPr id="89" name="Rectangle 18">
            <a:extLst>
              <a:ext uri="{FF2B5EF4-FFF2-40B4-BE49-F238E27FC236}">
                <a16:creationId xmlns:a16="http://schemas.microsoft.com/office/drawing/2014/main" id="{076540A0-6CDD-7546-B308-6FD38D41626F}"/>
              </a:ext>
            </a:extLst>
          </p:cNvPr>
          <p:cNvSpPr/>
          <p:nvPr/>
        </p:nvSpPr>
        <p:spPr>
          <a:xfrm>
            <a:off x="34852109" y="24300526"/>
            <a:ext cx="1033694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11381" lvl="1" indent="-213914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ea typeface="DengXian"/>
              </a:rPr>
              <a:t> This work is supported by National Natural Science Foundation of China (NSFC) (61433018, 61375027), joint research fund of NSFC-RGC (Research Grant Council of Hong Kong) (61531166002, N CUHK404/15) and National Social Science Foundation of China (13&amp;ZD189)</a:t>
            </a:r>
            <a:endParaRPr lang="zh-TW" altLang="zh-HK" sz="2800" dirty="0">
              <a:solidFill>
                <a:srgbClr val="000000"/>
              </a:solidFill>
              <a:latin typeface="Times New Roman" panose="02020603050405020304" pitchFamily="18" charset="0"/>
              <a:ea typeface="DengXian"/>
            </a:endParaRPr>
          </a:p>
        </p:txBody>
      </p:sp>
      <p:sp>
        <p:nvSpPr>
          <p:cNvPr id="90" name="Rectangle 14">
            <a:extLst>
              <a:ext uri="{FF2B5EF4-FFF2-40B4-BE49-F238E27FC236}">
                <a16:creationId xmlns:a16="http://schemas.microsoft.com/office/drawing/2014/main" id="{236A2AE7-9DD3-8947-AA3B-536F22A894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32000" y="23084829"/>
            <a:ext cx="10838695" cy="72237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Acknowledgment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1" name="Rectangle 5">
                <a:extLst>
                  <a:ext uri="{FF2B5EF4-FFF2-40B4-BE49-F238E27FC236}">
                    <a16:creationId xmlns:a16="http://schemas.microsoft.com/office/drawing/2014/main" id="{3E4DF7FC-ACEB-4E42-A943-091D765802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671216" y="16950331"/>
                <a:ext cx="10511887" cy="549549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Conclusion</a:t>
                </a: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Introducing center loss with proper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could effectively improve the SER performance on both STFT spectrogram and Mel-spectrogram input</a:t>
                </a:r>
              </a:p>
              <a:p>
                <a:pPr marL="854667" lvl="1" indent="-457200" algn="just" defTabSz="4200987"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Mel-spectrogram input, reducing the dimension based on human hearing characteristics, outperforms STFT spectrogram input</a:t>
                </a:r>
              </a:p>
              <a:p>
                <a:pPr marL="854667" lvl="1" indent="-457200" algn="just" defTabSz="4200987"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﻿The 2-D PCA embedding illustrates the discriminative power of using center loss, ﻿which enables the neural network to learn more effective features for SER</a:t>
                </a:r>
              </a:p>
            </p:txBody>
          </p:sp>
        </mc:Choice>
        <mc:Fallback xmlns="">
          <p:sp>
            <p:nvSpPr>
              <p:cNvPr id="91" name="Rectangle 5">
                <a:extLst>
                  <a:ext uri="{FF2B5EF4-FFF2-40B4-BE49-F238E27FC236}">
                    <a16:creationId xmlns:a16="http://schemas.microsoft.com/office/drawing/2014/main" id="{3E4DF7FC-ACEB-4E42-A943-091D765802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671216" y="16950331"/>
                <a:ext cx="10511887" cy="5495490"/>
              </a:xfrm>
              <a:prstGeom prst="rect">
                <a:avLst/>
              </a:prstGeom>
              <a:blipFill>
                <a:blip r:embed="rId24"/>
                <a:stretch>
                  <a:fillRect t="-888" r="-1450" b="-666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D3DC04F4-FF6F-4E41-8351-396BA5E9FCBC}"/>
              </a:ext>
            </a:extLst>
          </p:cNvPr>
          <p:cNvSpPr/>
          <p:nvPr/>
        </p:nvSpPr>
        <p:spPr>
          <a:xfrm>
            <a:off x="377255" y="9525998"/>
            <a:ext cx="11128409" cy="6256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7927" indent="-459976" algn="just" defTabSz="4200987">
              <a:buBlip>
                <a:blip r:embed="rId23"/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Challenge</a:t>
            </a:r>
          </a:p>
          <a:p>
            <a:pPr marL="854667" lvl="1" indent="-457200" algn="just" defTabSz="4200987">
              <a:lnSpc>
                <a:spcPts val="4346"/>
              </a:lnSpc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Cambria Math" panose="02040503050406030204" pitchFamily="18" charset="0"/>
                <a:ea typeface="宋体" charset="-122"/>
                <a:cs typeface="Times New Roman" panose="02020603050405020304" pitchFamily="18" charset="0"/>
              </a:rPr>
              <a:t>How to design suitable model processing variable length spectrograms</a:t>
            </a:r>
          </a:p>
          <a:p>
            <a:pPr marL="854667" lvl="1" indent="-457200" algn="just" defTabSz="4200987">
              <a:lnSpc>
                <a:spcPts val="4346"/>
              </a:lnSpc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Cambria Math" panose="02040503050406030204" pitchFamily="18" charset="0"/>
                <a:ea typeface="宋体" charset="-122"/>
                <a:cs typeface="Times New Roman" panose="02020603050405020304" pitchFamily="18" charset="0"/>
              </a:rPr>
              <a:t>How to propose an appropriate method to extract discriminative features</a:t>
            </a: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Contribution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Apply CNN + Bi-RNN extracting features directly from spectrograms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Introduce center loss together with </a:t>
            </a:r>
            <a:r>
              <a:rPr lang="en-US" altLang="zh-CN" sz="3219" dirty="0" err="1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softmax</a:t>
            </a: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cross-entropy loss in SER task to learn discriminative features</a:t>
            </a:r>
          </a:p>
          <a:p>
            <a:pPr marL="1034667" lvl="1" indent="-457200" algn="just" defTabSz="720000"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Separable inter-class features </a:t>
            </a:r>
          </a:p>
          <a:p>
            <a:pPr marL="1034667" lvl="1" indent="-457200" algn="just" defTabSz="720000"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More compact intra-class features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0" name="Rectangle 5">
                <a:extLst>
                  <a:ext uri="{FF2B5EF4-FFF2-40B4-BE49-F238E27FC236}">
                    <a16:creationId xmlns:a16="http://schemas.microsoft.com/office/drawing/2014/main" id="{2E111040-2BDF-4441-B36A-299458816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512405" y="8729839"/>
                <a:ext cx="12392479" cy="1048691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Center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b="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the global class center of features corresponding to the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emotion class, ﻿updated per mini-batch iteration</a:t>
                </a:r>
                <a:endParaRPr lang="en-US" altLang="zh-CN" sz="3622" i="1" dirty="0">
                  <a:solidFill>
                    <a:srgbClr val="000000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622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CN" sz="3219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宋体" charset="-122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3219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宋体" charset="-122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altLang="zh-CN" sz="3622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﻿the </a:t>
                </a:r>
                <a14:m>
                  <m:oMath xmlns:m="http://schemas.openxmlformats.org/officeDocument/2006/math"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class center of features from a mini-batch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controls the update rate of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17927" lvl="1" indent="-459976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3622" b="1" dirty="0" err="1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Cross-entropy Loss</a:t>
                </a: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951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7927" lvl="1" indent="-459976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Blip>
                    <a:blip r:embed="rId23">
                      <a:extLst/>
                    </a:blip>
                  </a:buBlip>
                </a:pP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7951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7927" lvl="1" indent="-459976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Joint Loss</a:t>
                </a: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b="0" i="1" dirty="0">
                  <a:solidFill>
                    <a:prstClr val="black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﻿trades off center loss against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loss.</a:t>
                </a: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20" name="Rectangle 5">
                <a:extLst>
                  <a:ext uri="{FF2B5EF4-FFF2-40B4-BE49-F238E27FC236}">
                    <a16:creationId xmlns:a16="http://schemas.microsoft.com/office/drawing/2014/main" id="{2E111040-2BDF-4441-B36A-299458816A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2512405" y="8729839"/>
                <a:ext cx="12392479" cy="10486910"/>
              </a:xfrm>
              <a:prstGeom prst="rect">
                <a:avLst/>
              </a:prstGeom>
              <a:blipFill>
                <a:blip r:embed="rId25"/>
                <a:stretch>
                  <a:fillRect t="-465" r="-1279" b="-4651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1" name="Picture 220">
            <a:extLst>
              <a:ext uri="{FF2B5EF4-FFF2-40B4-BE49-F238E27FC236}">
                <a16:creationId xmlns:a16="http://schemas.microsoft.com/office/drawing/2014/main" id="{F8298330-8E0F-E94B-B2B0-A74679B62072}"/>
              </a:ext>
            </a:extLst>
          </p:cNvPr>
          <p:cNvPicPr/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0000" y="12016131"/>
            <a:ext cx="6614604" cy="1036667"/>
          </a:xfrm>
          <a:prstGeom prst="rect">
            <a:avLst/>
          </a:prstGeom>
        </p:spPr>
      </p:pic>
      <p:pic>
        <p:nvPicPr>
          <p:cNvPr id="224" name="Picture 223">
            <a:extLst>
              <a:ext uri="{FF2B5EF4-FFF2-40B4-BE49-F238E27FC236}">
                <a16:creationId xmlns:a16="http://schemas.microsoft.com/office/drawing/2014/main" id="{1913799A-2002-1F40-BE30-9EC89DB738A7}"/>
              </a:ext>
            </a:extLst>
          </p:cNvPr>
          <p:cNvPicPr/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5474" y="6984132"/>
            <a:ext cx="2599532" cy="697658"/>
          </a:xfrm>
          <a:prstGeom prst="rect">
            <a:avLst/>
          </a:prstGeom>
        </p:spPr>
      </p:pic>
      <p:grpSp>
        <p:nvGrpSpPr>
          <p:cNvPr id="283" name="Group 282">
            <a:extLst>
              <a:ext uri="{FF2B5EF4-FFF2-40B4-BE49-F238E27FC236}">
                <a16:creationId xmlns:a16="http://schemas.microsoft.com/office/drawing/2014/main" id="{F07A9F1C-8817-5641-891D-F37BE0A5B87D}"/>
              </a:ext>
            </a:extLst>
          </p:cNvPr>
          <p:cNvGrpSpPr/>
          <p:nvPr/>
        </p:nvGrpSpPr>
        <p:grpSpPr>
          <a:xfrm>
            <a:off x="11977215" y="5243499"/>
            <a:ext cx="10278684" cy="3192956"/>
            <a:chOff x="452269" y="1843015"/>
            <a:chExt cx="11243217" cy="3746855"/>
          </a:xfrm>
        </p:grpSpPr>
        <p:sp>
          <p:nvSpPr>
            <p:cNvPr id="284" name="Rounded Rectangle 283">
              <a:extLst>
                <a:ext uri="{FF2B5EF4-FFF2-40B4-BE49-F238E27FC236}">
                  <a16:creationId xmlns:a16="http://schemas.microsoft.com/office/drawing/2014/main" id="{A7DB96C8-EB9E-AE4F-B13D-DD2369CFB035}"/>
                </a:ext>
              </a:extLst>
            </p:cNvPr>
            <p:cNvSpPr/>
            <p:nvPr/>
          </p:nvSpPr>
          <p:spPr>
            <a:xfrm>
              <a:off x="2326519" y="2515658"/>
              <a:ext cx="2862468" cy="192530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ounded Rectangle 284">
              <a:extLst>
                <a:ext uri="{FF2B5EF4-FFF2-40B4-BE49-F238E27FC236}">
                  <a16:creationId xmlns:a16="http://schemas.microsoft.com/office/drawing/2014/main" id="{1869CE52-2535-D348-8DC2-6FE624C21B21}"/>
                </a:ext>
              </a:extLst>
            </p:cNvPr>
            <p:cNvSpPr/>
            <p:nvPr/>
          </p:nvSpPr>
          <p:spPr>
            <a:xfrm>
              <a:off x="2506084" y="2644230"/>
              <a:ext cx="398040" cy="1645200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103BCA06-F1A3-3E48-9461-A32383F9FF9F}"/>
                </a:ext>
              </a:extLst>
            </p:cNvPr>
            <p:cNvCxnSpPr>
              <a:cxnSpLocks/>
              <a:endCxn id="284" idx="1"/>
            </p:cNvCxnSpPr>
            <p:nvPr/>
          </p:nvCxnSpPr>
          <p:spPr>
            <a:xfrm>
              <a:off x="1668895" y="3467098"/>
              <a:ext cx="657624" cy="1121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7" name="Rounded Rectangle 286">
              <a:extLst>
                <a:ext uri="{FF2B5EF4-FFF2-40B4-BE49-F238E27FC236}">
                  <a16:creationId xmlns:a16="http://schemas.microsoft.com/office/drawing/2014/main" id="{11AD5897-11EF-9C4F-8BE1-ECCE519EE225}"/>
                </a:ext>
              </a:extLst>
            </p:cNvPr>
            <p:cNvSpPr/>
            <p:nvPr/>
          </p:nvSpPr>
          <p:spPr>
            <a:xfrm>
              <a:off x="3180996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288" name="Rounded Rectangle 287">
              <a:extLst>
                <a:ext uri="{FF2B5EF4-FFF2-40B4-BE49-F238E27FC236}">
                  <a16:creationId xmlns:a16="http://schemas.microsoft.com/office/drawing/2014/main" id="{D9D63731-96A3-3242-AD64-57A75C3FF4C7}"/>
                </a:ext>
              </a:extLst>
            </p:cNvPr>
            <p:cNvSpPr/>
            <p:nvPr/>
          </p:nvSpPr>
          <p:spPr>
            <a:xfrm>
              <a:off x="3896853" y="2644230"/>
              <a:ext cx="39960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289" name="Rounded Rectangle 288">
              <a:extLst>
                <a:ext uri="{FF2B5EF4-FFF2-40B4-BE49-F238E27FC236}">
                  <a16:creationId xmlns:a16="http://schemas.microsoft.com/office/drawing/2014/main" id="{602701A4-5405-D741-B6C4-75A584C0A094}"/>
                </a:ext>
              </a:extLst>
            </p:cNvPr>
            <p:cNvSpPr/>
            <p:nvPr/>
          </p:nvSpPr>
          <p:spPr>
            <a:xfrm>
              <a:off x="4612710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B57953E6-9577-7248-9427-A968D2A78863}"/>
                </a:ext>
              </a:extLst>
            </p:cNvPr>
            <p:cNvCxnSpPr>
              <a:cxnSpLocks/>
              <a:stCxn id="284" idx="3"/>
              <a:endCxn id="291" idx="1"/>
            </p:cNvCxnSpPr>
            <p:nvPr/>
          </p:nvCxnSpPr>
          <p:spPr>
            <a:xfrm flipV="1">
              <a:off x="5188987" y="3478206"/>
              <a:ext cx="592051" cy="105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1" name="Rounded Rectangle 290">
              <a:extLst>
                <a:ext uri="{FF2B5EF4-FFF2-40B4-BE49-F238E27FC236}">
                  <a16:creationId xmlns:a16="http://schemas.microsoft.com/office/drawing/2014/main" id="{066BF688-5CBF-E646-98FE-9864DDE784BF}"/>
                </a:ext>
              </a:extLst>
            </p:cNvPr>
            <p:cNvSpPr/>
            <p:nvPr/>
          </p:nvSpPr>
          <p:spPr>
            <a:xfrm>
              <a:off x="5781038" y="2413173"/>
              <a:ext cx="1090947" cy="213006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2" name="Straight Arrow Connector 291">
              <a:extLst>
                <a:ext uri="{FF2B5EF4-FFF2-40B4-BE49-F238E27FC236}">
                  <a16:creationId xmlns:a16="http://schemas.microsoft.com/office/drawing/2014/main" id="{50C3A119-ECB1-B342-8ECB-E56B1B7F9A5E}"/>
                </a:ext>
              </a:extLst>
            </p:cNvPr>
            <p:cNvCxnSpPr>
              <a:cxnSpLocks/>
              <a:stCxn id="285" idx="3"/>
              <a:endCxn id="287" idx="1"/>
            </p:cNvCxnSpPr>
            <p:nvPr/>
          </p:nvCxnSpPr>
          <p:spPr>
            <a:xfrm>
              <a:off x="2904124" y="3466830"/>
              <a:ext cx="276872" cy="27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Arrow Connector 292">
              <a:extLst>
                <a:ext uri="{FF2B5EF4-FFF2-40B4-BE49-F238E27FC236}">
                  <a16:creationId xmlns:a16="http://schemas.microsoft.com/office/drawing/2014/main" id="{BBF5B7AE-A957-524E-A3AD-E4E8C78F27F2}"/>
                </a:ext>
              </a:extLst>
            </p:cNvPr>
            <p:cNvCxnSpPr>
              <a:cxnSpLocks/>
              <a:stCxn id="287" idx="3"/>
              <a:endCxn id="288" idx="1"/>
            </p:cNvCxnSpPr>
            <p:nvPr/>
          </p:nvCxnSpPr>
          <p:spPr>
            <a:xfrm>
              <a:off x="3579036" y="3467100"/>
              <a:ext cx="31781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4A8FBD73-1CDB-6D4B-9BF5-5A7F5D7F2635}"/>
                </a:ext>
              </a:extLst>
            </p:cNvPr>
            <p:cNvCxnSpPr>
              <a:cxnSpLocks/>
              <a:stCxn id="288" idx="3"/>
              <a:endCxn id="289" idx="1"/>
            </p:cNvCxnSpPr>
            <p:nvPr/>
          </p:nvCxnSpPr>
          <p:spPr>
            <a:xfrm>
              <a:off x="4296453" y="3467100"/>
              <a:ext cx="31625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7990C219-4337-8B4F-A656-E4B8DE7EBBA2}"/>
                </a:ext>
              </a:extLst>
            </p:cNvPr>
            <p:cNvSpPr/>
            <p:nvPr/>
          </p:nvSpPr>
          <p:spPr>
            <a:xfrm>
              <a:off x="5916115" y="2780979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140B64DD-9668-2F47-B176-B4413E91011A}"/>
                </a:ext>
              </a:extLst>
            </p:cNvPr>
            <p:cNvSpPr/>
            <p:nvPr/>
          </p:nvSpPr>
          <p:spPr>
            <a:xfrm>
              <a:off x="5916114" y="340115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9D4B1D8-D244-A543-BAC0-4921E36278BE}"/>
                </a:ext>
              </a:extLst>
            </p:cNvPr>
            <p:cNvSpPr/>
            <p:nvPr/>
          </p:nvSpPr>
          <p:spPr>
            <a:xfrm>
              <a:off x="5916113" y="401949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298" name="Straight Arrow Connector 297">
              <a:extLst>
                <a:ext uri="{FF2B5EF4-FFF2-40B4-BE49-F238E27FC236}">
                  <a16:creationId xmlns:a16="http://schemas.microsoft.com/office/drawing/2014/main" id="{9EAAA67A-7544-3C47-83CB-12C093AEE461}"/>
                </a:ext>
              </a:extLst>
            </p:cNvPr>
            <p:cNvCxnSpPr>
              <a:cxnSpLocks/>
              <a:stCxn id="295" idx="4"/>
              <a:endCxn id="296" idx="0"/>
            </p:cNvCxnSpPr>
            <p:nvPr/>
          </p:nvCxnSpPr>
          <p:spPr>
            <a:xfrm flipH="1">
              <a:off x="6121314" y="3191796"/>
              <a:ext cx="1" cy="209361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559C3C46-F2E6-8C48-9303-D0DC1622D195}"/>
                </a:ext>
              </a:extLst>
            </p:cNvPr>
            <p:cNvCxnSpPr>
              <a:cxnSpLocks/>
              <a:stCxn id="296" idx="4"/>
              <a:endCxn id="297" idx="0"/>
            </p:cNvCxnSpPr>
            <p:nvPr/>
          </p:nvCxnSpPr>
          <p:spPr>
            <a:xfrm flipH="1">
              <a:off x="6121313" y="381197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0C308267-DFE9-EE49-A910-115DCB819CE1}"/>
                </a:ext>
              </a:extLst>
            </p:cNvPr>
            <p:cNvSpPr/>
            <p:nvPr/>
          </p:nvSpPr>
          <p:spPr>
            <a:xfrm>
              <a:off x="6292673" y="2471538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81649915-6CCA-564C-8E8C-1D7503132770}"/>
                </a:ext>
              </a:extLst>
            </p:cNvPr>
            <p:cNvSpPr/>
            <p:nvPr/>
          </p:nvSpPr>
          <p:spPr>
            <a:xfrm>
              <a:off x="6292671" y="308987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55E3A167-96A4-3549-B4A8-9F2BEEE11A86}"/>
                </a:ext>
              </a:extLst>
            </p:cNvPr>
            <p:cNvSpPr/>
            <p:nvPr/>
          </p:nvSpPr>
          <p:spPr>
            <a:xfrm>
              <a:off x="6292672" y="370821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03" name="Straight Arrow Connector 302">
              <a:extLst>
                <a:ext uri="{FF2B5EF4-FFF2-40B4-BE49-F238E27FC236}">
                  <a16:creationId xmlns:a16="http://schemas.microsoft.com/office/drawing/2014/main" id="{674CCEA0-184A-B74C-9E95-EF2EC4324210}"/>
                </a:ext>
              </a:extLst>
            </p:cNvPr>
            <p:cNvCxnSpPr>
              <a:cxnSpLocks/>
              <a:stCxn id="302" idx="0"/>
              <a:endCxn id="301" idx="4"/>
            </p:cNvCxnSpPr>
            <p:nvPr/>
          </p:nvCxnSpPr>
          <p:spPr>
            <a:xfrm flipH="1" flipV="1">
              <a:off x="6497871" y="350069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Arrow Connector 303">
              <a:extLst>
                <a:ext uri="{FF2B5EF4-FFF2-40B4-BE49-F238E27FC236}">
                  <a16:creationId xmlns:a16="http://schemas.microsoft.com/office/drawing/2014/main" id="{D515E298-7649-8944-A9C7-578F170C390C}"/>
                </a:ext>
              </a:extLst>
            </p:cNvPr>
            <p:cNvCxnSpPr>
              <a:cxnSpLocks/>
              <a:stCxn id="301" idx="0"/>
              <a:endCxn id="300" idx="4"/>
            </p:cNvCxnSpPr>
            <p:nvPr/>
          </p:nvCxnSpPr>
          <p:spPr>
            <a:xfrm flipV="1">
              <a:off x="6497871" y="2882355"/>
              <a:ext cx="2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Rounded Rectangle 304">
              <a:extLst>
                <a:ext uri="{FF2B5EF4-FFF2-40B4-BE49-F238E27FC236}">
                  <a16:creationId xmlns:a16="http://schemas.microsoft.com/office/drawing/2014/main" id="{8647D96E-9E78-304A-8DE9-745AD9BADB39}"/>
                </a:ext>
              </a:extLst>
            </p:cNvPr>
            <p:cNvSpPr/>
            <p:nvPr/>
          </p:nvSpPr>
          <p:spPr>
            <a:xfrm>
              <a:off x="7432960" y="2658749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sp>
          <p:nvSpPr>
            <p:cNvPr id="306" name="Rounded Rectangle 305">
              <a:extLst>
                <a:ext uri="{FF2B5EF4-FFF2-40B4-BE49-F238E27FC236}">
                  <a16:creationId xmlns:a16="http://schemas.microsoft.com/office/drawing/2014/main" id="{2721FCE8-F712-2D4D-8BE1-A351629F77E6}"/>
                </a:ext>
              </a:extLst>
            </p:cNvPr>
            <p:cNvSpPr/>
            <p:nvPr/>
          </p:nvSpPr>
          <p:spPr>
            <a:xfrm>
              <a:off x="8510637" y="3366343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cxnSp>
          <p:nvCxnSpPr>
            <p:cNvPr id="307" name="Elbow Connector 306">
              <a:extLst>
                <a:ext uri="{FF2B5EF4-FFF2-40B4-BE49-F238E27FC236}">
                  <a16:creationId xmlns:a16="http://schemas.microsoft.com/office/drawing/2014/main" id="{310602B8-B15D-C247-8DEA-534FC5AD5C2E}"/>
                </a:ext>
              </a:extLst>
            </p:cNvPr>
            <p:cNvCxnSpPr>
              <a:cxnSpLocks/>
              <a:stCxn id="305" idx="3"/>
              <a:endCxn id="306" idx="1"/>
            </p:cNvCxnSpPr>
            <p:nvPr/>
          </p:nvCxnSpPr>
          <p:spPr>
            <a:xfrm>
              <a:off x="7832560" y="3481349"/>
              <a:ext cx="678077" cy="707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Elbow Connector 307">
              <a:extLst>
                <a:ext uri="{FF2B5EF4-FFF2-40B4-BE49-F238E27FC236}">
                  <a16:creationId xmlns:a16="http://schemas.microsoft.com/office/drawing/2014/main" id="{E5DF4CDC-CA84-E34E-B796-088FC8D30603}"/>
                </a:ext>
              </a:extLst>
            </p:cNvPr>
            <p:cNvCxnSpPr>
              <a:cxnSpLocks/>
              <a:stCxn id="341" idx="3"/>
              <a:endCxn id="310" idx="1"/>
            </p:cNvCxnSpPr>
            <p:nvPr/>
          </p:nvCxnSpPr>
          <p:spPr>
            <a:xfrm flipV="1">
              <a:off x="7832560" y="2203415"/>
              <a:ext cx="1994270" cy="1277934"/>
            </a:xfrm>
            <a:prstGeom prst="bentConnector3">
              <a:avLst>
                <a:gd name="adj1" fmla="val 17031"/>
              </a:avLst>
            </a:prstGeom>
            <a:ln w="38100">
              <a:solidFill>
                <a:srgbClr val="4D454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Arrow Connector 308">
              <a:extLst>
                <a:ext uri="{FF2B5EF4-FFF2-40B4-BE49-F238E27FC236}">
                  <a16:creationId xmlns:a16="http://schemas.microsoft.com/office/drawing/2014/main" id="{D1C84231-9392-1A4C-9969-0712B608CD31}"/>
                </a:ext>
              </a:extLst>
            </p:cNvPr>
            <p:cNvCxnSpPr>
              <a:cxnSpLocks/>
              <a:stCxn id="291" idx="3"/>
              <a:endCxn id="305" idx="1"/>
            </p:cNvCxnSpPr>
            <p:nvPr/>
          </p:nvCxnSpPr>
          <p:spPr>
            <a:xfrm>
              <a:off x="6871985" y="3478206"/>
              <a:ext cx="560975" cy="314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Rounded Rectangle 309">
              <a:extLst>
                <a:ext uri="{FF2B5EF4-FFF2-40B4-BE49-F238E27FC236}">
                  <a16:creationId xmlns:a16="http://schemas.microsoft.com/office/drawing/2014/main" id="{CD490B11-82F6-A842-9CBC-5A6DF1BD499A}"/>
                </a:ext>
              </a:extLst>
            </p:cNvPr>
            <p:cNvSpPr/>
            <p:nvPr/>
          </p:nvSpPr>
          <p:spPr>
            <a:xfrm>
              <a:off x="9826830" y="1843015"/>
              <a:ext cx="1369565" cy="720800"/>
            </a:xfrm>
            <a:prstGeom prst="roundRect">
              <a:avLst/>
            </a:prstGeom>
            <a:solidFill>
              <a:schemeClr val="bg1">
                <a:alpha val="25000"/>
              </a:schemeClr>
            </a:solidFill>
            <a:ln w="381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rgbClr val="4D4543"/>
                  </a:solidFill>
                </a:rPr>
                <a:t>Center Loss</a:t>
              </a:r>
            </a:p>
          </p:txBody>
        </p:sp>
        <p:cxnSp>
          <p:nvCxnSpPr>
            <p:cNvPr id="311" name="Straight Arrow Connector 310">
              <a:extLst>
                <a:ext uri="{FF2B5EF4-FFF2-40B4-BE49-F238E27FC236}">
                  <a16:creationId xmlns:a16="http://schemas.microsoft.com/office/drawing/2014/main" id="{DBF6E081-022A-1E45-80FC-4E8F11DC71D0}"/>
                </a:ext>
              </a:extLst>
            </p:cNvPr>
            <p:cNvCxnSpPr>
              <a:cxnSpLocks/>
              <a:stCxn id="306" idx="3"/>
              <a:endCxn id="312" idx="1"/>
            </p:cNvCxnSpPr>
            <p:nvPr/>
          </p:nvCxnSpPr>
          <p:spPr>
            <a:xfrm flipV="1">
              <a:off x="8910237" y="4177413"/>
              <a:ext cx="417504" cy="11530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2" name="Rounded Rectangle 311">
              <a:extLst>
                <a:ext uri="{FF2B5EF4-FFF2-40B4-BE49-F238E27FC236}">
                  <a16:creationId xmlns:a16="http://schemas.microsoft.com/office/drawing/2014/main" id="{A2DF99DB-C462-7348-AF30-5F2A0DF5F3BA}"/>
                </a:ext>
              </a:extLst>
            </p:cNvPr>
            <p:cNvSpPr/>
            <p:nvPr/>
          </p:nvSpPr>
          <p:spPr>
            <a:xfrm>
              <a:off x="9327741" y="3804091"/>
              <a:ext cx="2367745" cy="746643"/>
            </a:xfrm>
            <a:prstGeom prst="roundRect">
              <a:avLst/>
            </a:prstGeom>
            <a:solidFill>
              <a:schemeClr val="bg1">
                <a:alpha val="25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 err="1">
                  <a:solidFill>
                    <a:srgbClr val="4D4543"/>
                  </a:solidFill>
                </a:rPr>
                <a:t>Softmax</a:t>
              </a:r>
              <a:r>
                <a:rPr lang="en-US" sz="2400" i="1" dirty="0">
                  <a:solidFill>
                    <a:srgbClr val="4D4543"/>
                  </a:solidFill>
                </a:rPr>
                <a:t> Cross-entropy Loss</a:t>
              </a:r>
            </a:p>
          </p:txBody>
        </p: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A05999C9-2391-FD4E-A6E4-1F7ECD508CE0}"/>
                </a:ext>
              </a:extLst>
            </p:cNvPr>
            <p:cNvCxnSpPr>
              <a:cxnSpLocks/>
              <a:stCxn id="312" idx="0"/>
              <a:endCxn id="315" idx="4"/>
            </p:cNvCxnSpPr>
            <p:nvPr/>
          </p:nvCxnSpPr>
          <p:spPr>
            <a:xfrm flipH="1" flipV="1">
              <a:off x="10511613" y="3449246"/>
              <a:ext cx="1" cy="354845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9869275D-6DAE-6B40-99E5-4A3AD64A86FE}"/>
                </a:ext>
              </a:extLst>
            </p:cNvPr>
            <p:cNvCxnSpPr>
              <a:cxnSpLocks/>
              <a:stCxn id="310" idx="2"/>
              <a:endCxn id="315" idx="0"/>
            </p:cNvCxnSpPr>
            <p:nvPr/>
          </p:nvCxnSpPr>
          <p:spPr>
            <a:xfrm>
              <a:off x="10511613" y="2563815"/>
              <a:ext cx="0" cy="384873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Oval 314">
              <a:extLst>
                <a:ext uri="{FF2B5EF4-FFF2-40B4-BE49-F238E27FC236}">
                  <a16:creationId xmlns:a16="http://schemas.microsoft.com/office/drawing/2014/main" id="{CF44408B-A256-894A-96AA-04C29A79CDC3}"/>
                </a:ext>
              </a:extLst>
            </p:cNvPr>
            <p:cNvSpPr/>
            <p:nvPr/>
          </p:nvSpPr>
          <p:spPr>
            <a:xfrm>
              <a:off x="10250524" y="2948688"/>
              <a:ext cx="522178" cy="500558"/>
            </a:xfrm>
            <a:prstGeom prst="ellipse">
              <a:avLst/>
            </a:prstGeom>
            <a:solidFill>
              <a:schemeClr val="bg1">
                <a:alpha val="0"/>
              </a:schemeClr>
            </a:solidFill>
            <a:ln w="381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rgbClr val="4D4543"/>
                  </a:solidFill>
                </a:rPr>
                <a:t>+</a:t>
              </a:r>
            </a:p>
          </p:txBody>
        </p:sp>
        <p:sp>
          <p:nvSpPr>
            <p:cNvPr id="316" name="TextBox 315">
              <a:extLst>
                <a:ext uri="{FF2B5EF4-FFF2-40B4-BE49-F238E27FC236}">
                  <a16:creationId xmlns:a16="http://schemas.microsoft.com/office/drawing/2014/main" id="{0A695BF6-E5F0-9F4A-B650-D76E45D389D4}"/>
                </a:ext>
              </a:extLst>
            </p:cNvPr>
            <p:cNvSpPr txBox="1"/>
            <p:nvPr/>
          </p:nvSpPr>
          <p:spPr>
            <a:xfrm>
              <a:off x="2915698" y="4618830"/>
              <a:ext cx="15645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CNN-layers</a:t>
              </a:r>
            </a:p>
          </p:txBody>
        </p:sp>
        <p:sp>
          <p:nvSpPr>
            <p:cNvPr id="317" name="TextBox 316">
              <a:extLst>
                <a:ext uri="{FF2B5EF4-FFF2-40B4-BE49-F238E27FC236}">
                  <a16:creationId xmlns:a16="http://schemas.microsoft.com/office/drawing/2014/main" id="{4CA99708-275C-DB46-B5C3-9B9B2A9034F4}"/>
                </a:ext>
              </a:extLst>
            </p:cNvPr>
            <p:cNvSpPr txBox="1"/>
            <p:nvPr/>
          </p:nvSpPr>
          <p:spPr>
            <a:xfrm>
              <a:off x="5809326" y="4638291"/>
              <a:ext cx="10807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Bi-RNN</a:t>
              </a:r>
            </a:p>
          </p:txBody>
        </p:sp>
        <p:sp>
          <p:nvSpPr>
            <p:cNvPr id="318" name="TextBox 317">
              <a:extLst>
                <a:ext uri="{FF2B5EF4-FFF2-40B4-BE49-F238E27FC236}">
                  <a16:creationId xmlns:a16="http://schemas.microsoft.com/office/drawing/2014/main" id="{41821147-428E-DD4C-B7B4-63FDAB5971E2}"/>
                </a:ext>
              </a:extLst>
            </p:cNvPr>
            <p:cNvSpPr txBox="1"/>
            <p:nvPr/>
          </p:nvSpPr>
          <p:spPr>
            <a:xfrm>
              <a:off x="7323129" y="4387997"/>
              <a:ext cx="642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FC1</a:t>
              </a:r>
            </a:p>
          </p:txBody>
        </p:sp>
        <p:sp>
          <p:nvSpPr>
            <p:cNvPr id="319" name="TextBox 318">
              <a:extLst>
                <a:ext uri="{FF2B5EF4-FFF2-40B4-BE49-F238E27FC236}">
                  <a16:creationId xmlns:a16="http://schemas.microsoft.com/office/drawing/2014/main" id="{06795C00-019F-D849-BE0F-D657AF51B519}"/>
                </a:ext>
              </a:extLst>
            </p:cNvPr>
            <p:cNvSpPr txBox="1"/>
            <p:nvPr/>
          </p:nvSpPr>
          <p:spPr>
            <a:xfrm>
              <a:off x="8389419" y="5128205"/>
              <a:ext cx="642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FC2</a:t>
              </a:r>
            </a:p>
          </p:txBody>
        </p:sp>
        <p:sp>
          <p:nvSpPr>
            <p:cNvPr id="320" name="Rounded Rectangle 319">
              <a:extLst>
                <a:ext uri="{FF2B5EF4-FFF2-40B4-BE49-F238E27FC236}">
                  <a16:creationId xmlns:a16="http://schemas.microsoft.com/office/drawing/2014/main" id="{FFE18D7D-166B-5F46-9045-B44628AA3770}"/>
                </a:ext>
              </a:extLst>
            </p:cNvPr>
            <p:cNvSpPr/>
            <p:nvPr/>
          </p:nvSpPr>
          <p:spPr>
            <a:xfrm>
              <a:off x="2326519" y="2515658"/>
              <a:ext cx="2862468" cy="192530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ounded Rectangle 320">
              <a:extLst>
                <a:ext uri="{FF2B5EF4-FFF2-40B4-BE49-F238E27FC236}">
                  <a16:creationId xmlns:a16="http://schemas.microsoft.com/office/drawing/2014/main" id="{5698B144-D2C2-7C43-90C9-518FB920FB2E}"/>
                </a:ext>
              </a:extLst>
            </p:cNvPr>
            <p:cNvSpPr/>
            <p:nvPr/>
          </p:nvSpPr>
          <p:spPr>
            <a:xfrm>
              <a:off x="2506084" y="2644230"/>
              <a:ext cx="398040" cy="1645200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322" name="Straight Arrow Connector 321">
              <a:extLst>
                <a:ext uri="{FF2B5EF4-FFF2-40B4-BE49-F238E27FC236}">
                  <a16:creationId xmlns:a16="http://schemas.microsoft.com/office/drawing/2014/main" id="{5A5F1810-8B20-B945-80CD-24D852EE18F9}"/>
                </a:ext>
              </a:extLst>
            </p:cNvPr>
            <p:cNvCxnSpPr>
              <a:cxnSpLocks/>
              <a:endCxn id="320" idx="1"/>
            </p:cNvCxnSpPr>
            <p:nvPr/>
          </p:nvCxnSpPr>
          <p:spPr>
            <a:xfrm>
              <a:off x="1668895" y="3467098"/>
              <a:ext cx="657624" cy="1121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3" name="Rounded Rectangle 322">
              <a:extLst>
                <a:ext uri="{FF2B5EF4-FFF2-40B4-BE49-F238E27FC236}">
                  <a16:creationId xmlns:a16="http://schemas.microsoft.com/office/drawing/2014/main" id="{F02AF6A5-D519-9E47-A74E-84777F354B9C}"/>
                </a:ext>
              </a:extLst>
            </p:cNvPr>
            <p:cNvSpPr/>
            <p:nvPr/>
          </p:nvSpPr>
          <p:spPr>
            <a:xfrm>
              <a:off x="3180996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324" name="Rounded Rectangle 323">
              <a:extLst>
                <a:ext uri="{FF2B5EF4-FFF2-40B4-BE49-F238E27FC236}">
                  <a16:creationId xmlns:a16="http://schemas.microsoft.com/office/drawing/2014/main" id="{73A9A695-AB50-5E44-B825-4643A417B76F}"/>
                </a:ext>
              </a:extLst>
            </p:cNvPr>
            <p:cNvSpPr/>
            <p:nvPr/>
          </p:nvSpPr>
          <p:spPr>
            <a:xfrm>
              <a:off x="3896853" y="2644230"/>
              <a:ext cx="39960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325" name="Rounded Rectangle 324">
              <a:extLst>
                <a:ext uri="{FF2B5EF4-FFF2-40B4-BE49-F238E27FC236}">
                  <a16:creationId xmlns:a16="http://schemas.microsoft.com/office/drawing/2014/main" id="{CB3494AA-716B-104C-82E7-CBB944EAE062}"/>
                </a:ext>
              </a:extLst>
            </p:cNvPr>
            <p:cNvSpPr/>
            <p:nvPr/>
          </p:nvSpPr>
          <p:spPr>
            <a:xfrm>
              <a:off x="4612710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326" name="Straight Arrow Connector 325">
              <a:extLst>
                <a:ext uri="{FF2B5EF4-FFF2-40B4-BE49-F238E27FC236}">
                  <a16:creationId xmlns:a16="http://schemas.microsoft.com/office/drawing/2014/main" id="{DFAD15CA-F762-C04A-89A1-C2027F0A6B98}"/>
                </a:ext>
              </a:extLst>
            </p:cNvPr>
            <p:cNvCxnSpPr>
              <a:cxnSpLocks/>
              <a:stCxn id="320" idx="3"/>
              <a:endCxn id="327" idx="1"/>
            </p:cNvCxnSpPr>
            <p:nvPr/>
          </p:nvCxnSpPr>
          <p:spPr>
            <a:xfrm flipV="1">
              <a:off x="5188987" y="3478206"/>
              <a:ext cx="592051" cy="105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Rounded Rectangle 326">
              <a:extLst>
                <a:ext uri="{FF2B5EF4-FFF2-40B4-BE49-F238E27FC236}">
                  <a16:creationId xmlns:a16="http://schemas.microsoft.com/office/drawing/2014/main" id="{7D5008A9-262E-A047-85C2-5656811836EA}"/>
                </a:ext>
              </a:extLst>
            </p:cNvPr>
            <p:cNvSpPr/>
            <p:nvPr/>
          </p:nvSpPr>
          <p:spPr>
            <a:xfrm>
              <a:off x="5781038" y="2413173"/>
              <a:ext cx="1090947" cy="213006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1179969C-2BC9-C148-9025-BB19473C1285}"/>
                </a:ext>
              </a:extLst>
            </p:cNvPr>
            <p:cNvCxnSpPr>
              <a:cxnSpLocks/>
              <a:stCxn id="321" idx="3"/>
              <a:endCxn id="323" idx="1"/>
            </p:cNvCxnSpPr>
            <p:nvPr/>
          </p:nvCxnSpPr>
          <p:spPr>
            <a:xfrm>
              <a:off x="2904124" y="3466830"/>
              <a:ext cx="276872" cy="27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>
              <a:extLst>
                <a:ext uri="{FF2B5EF4-FFF2-40B4-BE49-F238E27FC236}">
                  <a16:creationId xmlns:a16="http://schemas.microsoft.com/office/drawing/2014/main" id="{02D33976-4A72-C44A-BB42-01DBC05ED3F7}"/>
                </a:ext>
              </a:extLst>
            </p:cNvPr>
            <p:cNvCxnSpPr>
              <a:cxnSpLocks/>
              <a:stCxn id="323" idx="3"/>
              <a:endCxn id="324" idx="1"/>
            </p:cNvCxnSpPr>
            <p:nvPr/>
          </p:nvCxnSpPr>
          <p:spPr>
            <a:xfrm>
              <a:off x="3579036" y="3467100"/>
              <a:ext cx="31781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>
              <a:extLst>
                <a:ext uri="{FF2B5EF4-FFF2-40B4-BE49-F238E27FC236}">
                  <a16:creationId xmlns:a16="http://schemas.microsoft.com/office/drawing/2014/main" id="{DE1AA830-E1D3-FE4D-87F2-EF8B9D172124}"/>
                </a:ext>
              </a:extLst>
            </p:cNvPr>
            <p:cNvCxnSpPr>
              <a:cxnSpLocks/>
              <a:stCxn id="324" idx="3"/>
              <a:endCxn id="325" idx="1"/>
            </p:cNvCxnSpPr>
            <p:nvPr/>
          </p:nvCxnSpPr>
          <p:spPr>
            <a:xfrm>
              <a:off x="4296453" y="3467100"/>
              <a:ext cx="31625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1" name="Oval 330">
              <a:extLst>
                <a:ext uri="{FF2B5EF4-FFF2-40B4-BE49-F238E27FC236}">
                  <a16:creationId xmlns:a16="http://schemas.microsoft.com/office/drawing/2014/main" id="{13304010-ABCD-0F44-9507-DF6D11EC5992}"/>
                </a:ext>
              </a:extLst>
            </p:cNvPr>
            <p:cNvSpPr/>
            <p:nvPr/>
          </p:nvSpPr>
          <p:spPr>
            <a:xfrm>
              <a:off x="5916115" y="2780979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2" name="Oval 331">
              <a:extLst>
                <a:ext uri="{FF2B5EF4-FFF2-40B4-BE49-F238E27FC236}">
                  <a16:creationId xmlns:a16="http://schemas.microsoft.com/office/drawing/2014/main" id="{9F9047BB-E249-1843-9895-D542EA48A8A5}"/>
                </a:ext>
              </a:extLst>
            </p:cNvPr>
            <p:cNvSpPr/>
            <p:nvPr/>
          </p:nvSpPr>
          <p:spPr>
            <a:xfrm>
              <a:off x="5916114" y="340115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4BBAFAFF-47FD-D944-85F4-E1F7E3968728}"/>
                </a:ext>
              </a:extLst>
            </p:cNvPr>
            <p:cNvSpPr/>
            <p:nvPr/>
          </p:nvSpPr>
          <p:spPr>
            <a:xfrm>
              <a:off x="5916113" y="401949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34" name="Straight Arrow Connector 333">
              <a:extLst>
                <a:ext uri="{FF2B5EF4-FFF2-40B4-BE49-F238E27FC236}">
                  <a16:creationId xmlns:a16="http://schemas.microsoft.com/office/drawing/2014/main" id="{40586993-2FED-A744-A2D3-72181B5B68A3}"/>
                </a:ext>
              </a:extLst>
            </p:cNvPr>
            <p:cNvCxnSpPr>
              <a:cxnSpLocks/>
              <a:stCxn id="331" idx="4"/>
              <a:endCxn id="332" idx="0"/>
            </p:cNvCxnSpPr>
            <p:nvPr/>
          </p:nvCxnSpPr>
          <p:spPr>
            <a:xfrm flipH="1">
              <a:off x="6121314" y="3191796"/>
              <a:ext cx="1" cy="209361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>
              <a:extLst>
                <a:ext uri="{FF2B5EF4-FFF2-40B4-BE49-F238E27FC236}">
                  <a16:creationId xmlns:a16="http://schemas.microsoft.com/office/drawing/2014/main" id="{D1ECB335-E7A1-C443-845C-996B504B0127}"/>
                </a:ext>
              </a:extLst>
            </p:cNvPr>
            <p:cNvCxnSpPr>
              <a:cxnSpLocks/>
              <a:stCxn id="332" idx="4"/>
              <a:endCxn id="333" idx="0"/>
            </p:cNvCxnSpPr>
            <p:nvPr/>
          </p:nvCxnSpPr>
          <p:spPr>
            <a:xfrm flipH="1">
              <a:off x="6121313" y="381197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6" name="Oval 335">
              <a:extLst>
                <a:ext uri="{FF2B5EF4-FFF2-40B4-BE49-F238E27FC236}">
                  <a16:creationId xmlns:a16="http://schemas.microsoft.com/office/drawing/2014/main" id="{7E3BFE5A-0996-B348-949B-D692F4940258}"/>
                </a:ext>
              </a:extLst>
            </p:cNvPr>
            <p:cNvSpPr/>
            <p:nvPr/>
          </p:nvSpPr>
          <p:spPr>
            <a:xfrm>
              <a:off x="6292673" y="2471538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2B1E980F-AC93-2949-A178-0EE6E560DDD4}"/>
                </a:ext>
              </a:extLst>
            </p:cNvPr>
            <p:cNvSpPr/>
            <p:nvPr/>
          </p:nvSpPr>
          <p:spPr>
            <a:xfrm>
              <a:off x="6292671" y="308987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8" name="Oval 337">
              <a:extLst>
                <a:ext uri="{FF2B5EF4-FFF2-40B4-BE49-F238E27FC236}">
                  <a16:creationId xmlns:a16="http://schemas.microsoft.com/office/drawing/2014/main" id="{5D930544-A57E-4347-9878-F4C05F37FCF5}"/>
                </a:ext>
              </a:extLst>
            </p:cNvPr>
            <p:cNvSpPr/>
            <p:nvPr/>
          </p:nvSpPr>
          <p:spPr>
            <a:xfrm>
              <a:off x="6292672" y="370821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39" name="Straight Arrow Connector 338">
              <a:extLst>
                <a:ext uri="{FF2B5EF4-FFF2-40B4-BE49-F238E27FC236}">
                  <a16:creationId xmlns:a16="http://schemas.microsoft.com/office/drawing/2014/main" id="{63BCD0EE-8130-C847-99A9-30031DA4E5F4}"/>
                </a:ext>
              </a:extLst>
            </p:cNvPr>
            <p:cNvCxnSpPr>
              <a:cxnSpLocks/>
              <a:stCxn id="338" idx="0"/>
              <a:endCxn id="337" idx="4"/>
            </p:cNvCxnSpPr>
            <p:nvPr/>
          </p:nvCxnSpPr>
          <p:spPr>
            <a:xfrm flipH="1" flipV="1">
              <a:off x="6497871" y="350069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Arrow Connector 339">
              <a:extLst>
                <a:ext uri="{FF2B5EF4-FFF2-40B4-BE49-F238E27FC236}">
                  <a16:creationId xmlns:a16="http://schemas.microsoft.com/office/drawing/2014/main" id="{23B5B1E0-F1FD-5F41-B436-62F487F94C08}"/>
                </a:ext>
              </a:extLst>
            </p:cNvPr>
            <p:cNvCxnSpPr>
              <a:cxnSpLocks/>
              <a:stCxn id="337" idx="0"/>
              <a:endCxn id="336" idx="4"/>
            </p:cNvCxnSpPr>
            <p:nvPr/>
          </p:nvCxnSpPr>
          <p:spPr>
            <a:xfrm flipV="1">
              <a:off x="6497871" y="2882355"/>
              <a:ext cx="2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1" name="Rounded Rectangle 340">
              <a:extLst>
                <a:ext uri="{FF2B5EF4-FFF2-40B4-BE49-F238E27FC236}">
                  <a16:creationId xmlns:a16="http://schemas.microsoft.com/office/drawing/2014/main" id="{C85D6A11-6AA5-3F4C-9BE0-D8405B1DB7EF}"/>
                </a:ext>
              </a:extLst>
            </p:cNvPr>
            <p:cNvSpPr/>
            <p:nvPr/>
          </p:nvSpPr>
          <p:spPr>
            <a:xfrm>
              <a:off x="7432960" y="2658749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sp>
          <p:nvSpPr>
            <p:cNvPr id="342" name="Rounded Rectangle 341">
              <a:extLst>
                <a:ext uri="{FF2B5EF4-FFF2-40B4-BE49-F238E27FC236}">
                  <a16:creationId xmlns:a16="http://schemas.microsoft.com/office/drawing/2014/main" id="{B96DB2D5-508A-C642-9914-E97AA109EA50}"/>
                </a:ext>
              </a:extLst>
            </p:cNvPr>
            <p:cNvSpPr/>
            <p:nvPr/>
          </p:nvSpPr>
          <p:spPr>
            <a:xfrm>
              <a:off x="8510637" y="3366343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cxnSp>
          <p:nvCxnSpPr>
            <p:cNvPr id="343" name="Elbow Connector 342">
              <a:extLst>
                <a:ext uri="{FF2B5EF4-FFF2-40B4-BE49-F238E27FC236}">
                  <a16:creationId xmlns:a16="http://schemas.microsoft.com/office/drawing/2014/main" id="{5645AAE3-EC99-4148-A1BB-2740F13738C5}"/>
                </a:ext>
              </a:extLst>
            </p:cNvPr>
            <p:cNvCxnSpPr>
              <a:cxnSpLocks/>
              <a:stCxn id="341" idx="3"/>
              <a:endCxn id="342" idx="1"/>
            </p:cNvCxnSpPr>
            <p:nvPr/>
          </p:nvCxnSpPr>
          <p:spPr>
            <a:xfrm>
              <a:off x="7832560" y="3481349"/>
              <a:ext cx="678077" cy="707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>
              <a:extLst>
                <a:ext uri="{FF2B5EF4-FFF2-40B4-BE49-F238E27FC236}">
                  <a16:creationId xmlns:a16="http://schemas.microsoft.com/office/drawing/2014/main" id="{C48FB71F-E937-B942-A0F5-20F5EE3C8C20}"/>
                </a:ext>
              </a:extLst>
            </p:cNvPr>
            <p:cNvCxnSpPr>
              <a:cxnSpLocks/>
              <a:stCxn id="327" idx="3"/>
              <a:endCxn id="341" idx="1"/>
            </p:cNvCxnSpPr>
            <p:nvPr/>
          </p:nvCxnSpPr>
          <p:spPr>
            <a:xfrm>
              <a:off x="6871985" y="3478206"/>
              <a:ext cx="560975" cy="314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5" name="Picture 344">
              <a:extLst>
                <a:ext uri="{FF2B5EF4-FFF2-40B4-BE49-F238E27FC236}">
                  <a16:creationId xmlns:a16="http://schemas.microsoft.com/office/drawing/2014/main" id="{21DCBA6A-553C-F545-91E8-DED5C2CD7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69" y="2939780"/>
              <a:ext cx="1181100" cy="1054100"/>
            </a:xfrm>
            <a:prstGeom prst="rect">
              <a:avLst/>
            </a:prstGeom>
          </p:spPr>
        </p:pic>
        <p:sp>
          <p:nvSpPr>
            <p:cNvPr id="346" name="TextBox 345">
              <a:extLst>
                <a:ext uri="{FF2B5EF4-FFF2-40B4-BE49-F238E27FC236}">
                  <a16:creationId xmlns:a16="http://schemas.microsoft.com/office/drawing/2014/main" id="{D08CDE56-DA16-DE47-9319-08E16BF5B286}"/>
                </a:ext>
              </a:extLst>
            </p:cNvPr>
            <p:cNvSpPr txBox="1"/>
            <p:nvPr/>
          </p:nvSpPr>
          <p:spPr>
            <a:xfrm>
              <a:off x="514178" y="4132343"/>
              <a:ext cx="8499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Input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7" name="TextBox 346">
                  <a:extLst>
                    <a:ext uri="{FF2B5EF4-FFF2-40B4-BE49-F238E27FC236}">
                      <a16:creationId xmlns:a16="http://schemas.microsoft.com/office/drawing/2014/main" id="{F4E71831-9990-EF48-909A-D16E904FD440}"/>
                    </a:ext>
                  </a:extLst>
                </p:cNvPr>
                <p:cNvSpPr txBox="1"/>
                <p:nvPr/>
              </p:nvSpPr>
              <p:spPr>
                <a:xfrm>
                  <a:off x="7899378" y="2956803"/>
                  <a:ext cx="304571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</m:oMath>
                    </m:oMathPara>
                  </a14:m>
                  <a:endParaRPr lang="en-US" sz="3200" b="1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347" name="TextBox 346">
                  <a:extLst>
                    <a:ext uri="{FF2B5EF4-FFF2-40B4-BE49-F238E27FC236}">
                      <a16:creationId xmlns:a16="http://schemas.microsoft.com/office/drawing/2014/main" id="{F4E71831-9990-EF48-909A-D16E904FD4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99378" y="2956803"/>
                  <a:ext cx="304571" cy="492443"/>
                </a:xfrm>
                <a:prstGeom prst="rect">
                  <a:avLst/>
                </a:prstGeom>
                <a:blipFill>
                  <a:blip r:embed="rId32"/>
                  <a:stretch>
                    <a:fillRect l="-26087" r="-21739" b="-81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48" name="Picture 347">
            <a:extLst>
              <a:ext uri="{FF2B5EF4-FFF2-40B4-BE49-F238E27FC236}">
                <a16:creationId xmlns:a16="http://schemas.microsoft.com/office/drawing/2014/main" id="{60F18EA2-548C-F54F-A0C3-7B1D6E7F53A6}"/>
              </a:ext>
            </a:extLst>
          </p:cNvPr>
          <p:cNvPicPr/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0000" y="14292397"/>
            <a:ext cx="2241114" cy="40856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49" name="Rectangle 5">
                <a:extLst>
                  <a:ext uri="{FF2B5EF4-FFF2-40B4-BE49-F238E27FC236}">
                    <a16:creationId xmlns:a16="http://schemas.microsoft.com/office/drawing/2014/main" id="{5A95702B-E531-7942-B076-AEC9C8D3F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21969" y="19723340"/>
                <a:ext cx="10618710" cy="142226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﻿﻿ Experiments with different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on Mel and STFT</a:t>
                </a:r>
              </a:p>
              <a:p>
                <a:pPr marL="1034667" lvl="1" indent="-45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SzPct val="60000"/>
                  <a:buFont typeface="Wingdings" panose="05000000000000000000" pitchFamily="2" charset="2"/>
                  <a:buChar char="ü"/>
                </a:pP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﻿The UA and WA on setting 1 </a:t>
                </a:r>
                <a14:m>
                  <m:oMath xmlns:m="http://schemas.openxmlformats.org/officeDocument/2006/math">
                    <m:r>
                      <a:rPr lang="en-US" altLang="zh-CN" sz="2800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∼</m:t>
                    </m:r>
                  </m:oMath>
                </a14:m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setting 4 (%)</a:t>
                </a:r>
              </a:p>
              <a:p>
                <a:pPr marL="1034667" lvl="1" indent="-45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SzPct val="60000"/>
                  <a:buFont typeface="Wingdings" panose="05000000000000000000" pitchFamily="2" charset="2"/>
                  <a:buChar char="ü"/>
                </a:pP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Confusion matrix on setting1|setting2|setting3|setting4 (%)</a:t>
                </a: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7467" lvl="1" indent="0" algn="just" defTabSz="720000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49" name="Rectangle 5">
                <a:extLst>
                  <a:ext uri="{FF2B5EF4-FFF2-40B4-BE49-F238E27FC236}">
                    <a16:creationId xmlns:a16="http://schemas.microsoft.com/office/drawing/2014/main" id="{5A95702B-E531-7942-B076-AEC9C8D3F1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721969" y="19723340"/>
                <a:ext cx="10618710" cy="1422260"/>
              </a:xfrm>
              <a:prstGeom prst="rect">
                <a:avLst/>
              </a:prstGeom>
              <a:blipFill>
                <a:blip r:embed="rId34"/>
                <a:stretch>
                  <a:fillRect t="-2564" b="-16239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E04B4D-BAC0-5345-8F35-DDFCB26558D8}"/>
                  </a:ext>
                </a:extLst>
              </p:cNvPr>
              <p:cNvSpPr/>
              <p:nvPr/>
            </p:nvSpPr>
            <p:spPr>
              <a:xfrm>
                <a:off x="11636964" y="16740324"/>
                <a:ext cx="10618710" cy="24377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Experiments</a:t>
                </a: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The effect of hyperparameter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on Mel-spectrogram</a:t>
                </a: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1034667" lvl="1" indent="-45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SzPct val="60000"/>
                  <a:buFont typeface="Wingdings" panose="05000000000000000000" pitchFamily="2" charset="2"/>
                  <a:buChar char="ü"/>
                </a:pPr>
                <a:r>
                  <a:rPr lang="en-US" altLang="zh-CN" sz="2800" i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(left) </a:t>
                </a: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fixing </a:t>
                </a:r>
                <a14:m>
                  <m:oMath xmlns:m="http://schemas.openxmlformats.org/officeDocument/2006/math">
                    <m:r>
                      <a:rPr lang="en-US" altLang="zh-CN" sz="2800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altLang="zh-CN" sz="2800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= 0.3, </a:t>
                </a:r>
                <a:r>
                  <a:rPr lang="en-US" altLang="zh-CN" sz="2800" i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(right) </a:t>
                </a: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fixing </a:t>
                </a:r>
                <a14:m>
                  <m:oMath xmlns:m="http://schemas.openxmlformats.org/officeDocument/2006/math">
                    <m:r>
                      <a:rPr lang="en-US" altLang="zh-CN" sz="2800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  <m:r>
                      <a:rPr lang="en-US" altLang="zh-CN" sz="2800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= 0.5</a:t>
                </a:r>
              </a:p>
              <a:p>
                <a:pPr marL="1034667" lvl="1" indent="-45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SzPct val="60000"/>
                  <a:buFont typeface="Wingdings" panose="05000000000000000000" pitchFamily="2" charset="2"/>
                  <a:buChar char="ü"/>
                </a:pP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﻿not sensitive to </a:t>
                </a:r>
                <a14:m>
                  <m:oMath xmlns:m="http://schemas.openxmlformats.org/officeDocument/2006/math">
                    <m:r>
                      <a:rPr lang="en-US" altLang="zh-CN" sz="2800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endParaRPr lang="en-US" altLang="zh-CN" sz="28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1034667" lvl="1" indent="-45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SzPct val="60000"/>
                  <a:buFont typeface="Wingdings" panose="05000000000000000000" pitchFamily="2" charset="2"/>
                  <a:buChar char="ü"/>
                </a:pP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﻿can be significantly improved with proper value of </a:t>
                </a:r>
                <a14:m>
                  <m:oMath xmlns:m="http://schemas.openxmlformats.org/officeDocument/2006/math">
                    <m:r>
                      <a:rPr lang="en-US" altLang="zh-CN" sz="2800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endParaRPr lang="en-US" altLang="zh-CN" sz="28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E04B4D-BAC0-5345-8F35-DDFCB26558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36964" y="16740324"/>
                <a:ext cx="10618710" cy="2437783"/>
              </a:xfrm>
              <a:prstGeom prst="rect">
                <a:avLst/>
              </a:prstGeom>
              <a:blipFill>
                <a:blip r:embed="rId35"/>
                <a:stretch>
                  <a:fillRect t="-3750" b="-62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01" name="图表 200">
            <a:extLst>
              <a:ext uri="{FF2B5EF4-FFF2-40B4-BE49-F238E27FC236}">
                <a16:creationId xmlns:a16="http://schemas.microsoft.com/office/drawing/2014/main" id="{3305AE4E-870E-4804-902A-CDC9CC3EAD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0812489"/>
              </p:ext>
            </p:extLst>
          </p:nvPr>
        </p:nvGraphicFramePr>
        <p:xfrm>
          <a:off x="22320000" y="16920000"/>
          <a:ext cx="4680000" cy="25635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6"/>
          </a:graphicData>
        </a:graphic>
      </p:graphicFrame>
      <p:graphicFrame>
        <p:nvGraphicFramePr>
          <p:cNvPr id="202" name="图表 201">
            <a:extLst>
              <a:ext uri="{FF2B5EF4-FFF2-40B4-BE49-F238E27FC236}">
                <a16:creationId xmlns:a16="http://schemas.microsoft.com/office/drawing/2014/main" id="{3305AE4E-870E-4804-902A-CDC9CC3EAD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6435788"/>
              </p:ext>
            </p:extLst>
          </p:nvPr>
        </p:nvGraphicFramePr>
        <p:xfrm>
          <a:off x="28116730" y="16920000"/>
          <a:ext cx="4320000" cy="2565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7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04" name="Rectangle 5">
                <a:extLst>
                  <a:ext uri="{FF2B5EF4-FFF2-40B4-BE49-F238E27FC236}">
                    <a16:creationId xmlns:a16="http://schemas.microsoft.com/office/drawing/2014/main" id="{7CC62BD8-BDEA-49E9-A134-0F1BC783A2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83549" y="23424340"/>
                <a:ext cx="21669993" cy="759272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﻿﻿ PCA embedding of feature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</a:t>
                </a: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﻿(a) training set on setting 1, (b) training set on setting 2, (c) test set on setting 1, (d) test set on setting 2</a:t>
                </a:r>
              </a:p>
              <a:p>
                <a:pPr marL="57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7467" lvl="1" indent="0" algn="just" defTabSz="720000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04" name="Rectangle 5">
                <a:extLst>
                  <a:ext uri="{FF2B5EF4-FFF2-40B4-BE49-F238E27FC236}">
                    <a16:creationId xmlns:a16="http://schemas.microsoft.com/office/drawing/2014/main" id="{7CC62BD8-BDEA-49E9-A134-0F1BC783A2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783549" y="23424340"/>
                <a:ext cx="21669993" cy="759272"/>
              </a:xfrm>
              <a:prstGeom prst="rect">
                <a:avLst/>
              </a:prstGeom>
              <a:blipFill>
                <a:blip r:embed="rId38"/>
                <a:stretch>
                  <a:fillRect t="-5645" b="-8871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D2EA765B-8649-47C4-8F18-F880BFAE21D6}"/>
              </a:ext>
            </a:extLst>
          </p:cNvPr>
          <p:cNvCxnSpPr>
            <a:cxnSpLocks/>
          </p:cNvCxnSpPr>
          <p:nvPr/>
        </p:nvCxnSpPr>
        <p:spPr>
          <a:xfrm>
            <a:off x="11783549" y="23383572"/>
            <a:ext cx="21960000" cy="0"/>
          </a:xfrm>
          <a:prstGeom prst="line">
            <a:avLst/>
          </a:prstGeom>
          <a:ln>
            <a:prstDash val="dash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7" name="Rectangle 5">
                <a:extLst>
                  <a:ext uri="{FF2B5EF4-FFF2-40B4-BE49-F238E27FC236}">
                    <a16:creationId xmlns:a16="http://schemas.microsoft.com/office/drawing/2014/main" id="{CF064327-E4E9-453C-865E-14C3A6057F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68035" y="5351892"/>
                <a:ext cx="9379173" cy="10055575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spcBef>
                    <a:spcPts val="600"/>
                  </a:spcBef>
                  <a:spcAft>
                    <a:spcPts val="600"/>
                  </a:spcAft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 Architecture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Input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variable length spectrograms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CNN layers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extract spatial information from input , outputs a variable length sequence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Bi-RNN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compresses the variable length sequence down to a fixed-length vector, by concatenating the last output of forward RNN and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backword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RNN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FC1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outputs </a:t>
                </a:r>
                <a14:m>
                  <m:oMath xmlns:m="http://schemas.openxmlformats.org/officeDocument/2006/math">
                    <m:r>
                      <a:rPr lang="en-US" altLang="zh-CN" sz="3219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  <m:r>
                      <a:rPr lang="en-US" altLang="zh-CN" sz="3219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3219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3219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3219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r>
                      <a:rPr lang="en-US" altLang="zh-CN" sz="3219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as the learned feature, from which center loss is calculated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FC2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outputs posterior class probabilities, from which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 is computed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Loss: 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enables the network to learn separable features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Center Loss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﻿pulls the features belonging to the same emotion category to their center</a:t>
                </a: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07" name="Rectangle 5">
                <a:extLst>
                  <a:ext uri="{FF2B5EF4-FFF2-40B4-BE49-F238E27FC236}">
                    <a16:creationId xmlns:a16="http://schemas.microsoft.com/office/drawing/2014/main" id="{CF064327-E4E9-453C-865E-14C3A6057FC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068035" y="5351892"/>
                <a:ext cx="9379173" cy="10055575"/>
              </a:xfrm>
              <a:prstGeom prst="rect">
                <a:avLst/>
              </a:prstGeom>
              <a:blipFill>
                <a:blip r:embed="rId39"/>
                <a:stretch>
                  <a:fillRect t="-485" r="-1624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文本框 17">
            <a:extLst>
              <a:ext uri="{FF2B5EF4-FFF2-40B4-BE49-F238E27FC236}">
                <a16:creationId xmlns:a16="http://schemas.microsoft.com/office/drawing/2014/main" id="{E1B1BE84-9AA5-40D6-A999-15D9AA7E2AD2}"/>
              </a:ext>
            </a:extLst>
          </p:cNvPr>
          <p:cNvSpPr txBox="1"/>
          <p:nvPr/>
        </p:nvSpPr>
        <p:spPr>
          <a:xfrm>
            <a:off x="13676054" y="15321309"/>
            <a:ext cx="15520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CNN layers</a:t>
            </a:r>
            <a:endParaRPr lang="zh-CN" altLang="en-US" sz="2400" i="1" dirty="0">
              <a:latin typeface="+mn-lt"/>
            </a:endParaRPr>
          </a:p>
        </p:txBody>
      </p:sp>
      <p:sp>
        <p:nvSpPr>
          <p:cNvPr id="208" name="文本框 207">
            <a:extLst>
              <a:ext uri="{FF2B5EF4-FFF2-40B4-BE49-F238E27FC236}">
                <a16:creationId xmlns:a16="http://schemas.microsoft.com/office/drawing/2014/main" id="{81638921-0622-4C67-A3FA-F9437D3E2213}"/>
              </a:ext>
            </a:extLst>
          </p:cNvPr>
          <p:cNvSpPr txBox="1"/>
          <p:nvPr/>
        </p:nvSpPr>
        <p:spPr>
          <a:xfrm>
            <a:off x="18985207" y="15244216"/>
            <a:ext cx="1080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Bi-RNN</a:t>
            </a:r>
            <a:endParaRPr lang="zh-CN" altLang="en-US" sz="2400" i="1" dirty="0">
              <a:latin typeface="+mn-lt"/>
            </a:endParaRPr>
          </a:p>
        </p:txBody>
      </p:sp>
      <p:cxnSp>
        <p:nvCxnSpPr>
          <p:cNvPr id="199" name="直接连接符 198">
            <a:extLst>
              <a:ext uri="{FF2B5EF4-FFF2-40B4-BE49-F238E27FC236}">
                <a16:creationId xmlns:a16="http://schemas.microsoft.com/office/drawing/2014/main" id="{E62B7579-B610-4A15-AD82-1BC1E48B274D}"/>
              </a:ext>
            </a:extLst>
          </p:cNvPr>
          <p:cNvCxnSpPr>
            <a:cxnSpLocks/>
          </p:cNvCxnSpPr>
          <p:nvPr/>
        </p:nvCxnSpPr>
        <p:spPr>
          <a:xfrm>
            <a:off x="11763243" y="19661258"/>
            <a:ext cx="21959829" cy="0"/>
          </a:xfrm>
          <a:prstGeom prst="line">
            <a:avLst/>
          </a:prstGeom>
          <a:ln>
            <a:prstDash val="dash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图片 18">
            <a:extLst>
              <a:ext uri="{FF2B5EF4-FFF2-40B4-BE49-F238E27FC236}">
                <a16:creationId xmlns:a16="http://schemas.microsoft.com/office/drawing/2014/main" id="{2702C12C-D7C4-460C-BDE6-5932E7403DAE}"/>
              </a:ext>
            </a:extLst>
          </p:cNvPr>
          <p:cNvPicPr>
            <a:picLocks/>
          </p:cNvPicPr>
          <p:nvPr/>
        </p:nvPicPr>
        <p:blipFill>
          <a:blip r:embed="rId40"/>
          <a:stretch>
            <a:fillRect/>
          </a:stretch>
        </p:blipFill>
        <p:spPr>
          <a:xfrm>
            <a:off x="11880000" y="24120000"/>
            <a:ext cx="4680000" cy="3060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C5D5170A-1985-4EB6-A933-05E206EF5810}"/>
              </a:ext>
            </a:extLst>
          </p:cNvPr>
          <p:cNvPicPr>
            <a:picLocks/>
          </p:cNvPicPr>
          <p:nvPr/>
        </p:nvPicPr>
        <p:blipFill>
          <a:blip r:embed="rId41"/>
          <a:stretch>
            <a:fillRect/>
          </a:stretch>
        </p:blipFill>
        <p:spPr>
          <a:xfrm>
            <a:off x="17280000" y="24120000"/>
            <a:ext cx="4680000" cy="306000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310233AA-4A48-4B7D-A6BD-24B0258365FC}"/>
              </a:ext>
            </a:extLst>
          </p:cNvPr>
          <p:cNvPicPr>
            <a:picLocks/>
          </p:cNvPicPr>
          <p:nvPr/>
        </p:nvPicPr>
        <p:blipFill>
          <a:blip r:embed="rId42"/>
          <a:stretch>
            <a:fillRect/>
          </a:stretch>
        </p:blipFill>
        <p:spPr>
          <a:xfrm>
            <a:off x="22680000" y="24120000"/>
            <a:ext cx="4680000" cy="306000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9009A150-7E39-4461-A2A7-6A07C34FFF0C}"/>
              </a:ext>
            </a:extLst>
          </p:cNvPr>
          <p:cNvPicPr>
            <a:picLocks/>
          </p:cNvPicPr>
          <p:nvPr/>
        </p:nvPicPr>
        <p:blipFill>
          <a:blip r:embed="rId43"/>
          <a:stretch>
            <a:fillRect/>
          </a:stretch>
        </p:blipFill>
        <p:spPr>
          <a:xfrm>
            <a:off x="28080000" y="24120000"/>
            <a:ext cx="4680000" cy="306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09" name="表格 40">
                <a:extLst>
                  <a:ext uri="{FF2B5EF4-FFF2-40B4-BE49-F238E27FC236}">
                    <a16:creationId xmlns:a16="http://schemas.microsoft.com/office/drawing/2014/main" id="{9440C487-42AE-46E9-90A6-86D6FA0D980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29056572"/>
                  </p:ext>
                </p:extLst>
              </p:nvPr>
            </p:nvGraphicFramePr>
            <p:xfrm>
              <a:off x="11967982" y="21269100"/>
              <a:ext cx="6438866" cy="1819710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1139192">
                      <a:extLst>
                        <a:ext uri="{9D8B030D-6E8A-4147-A177-3AD203B41FA5}">
                          <a16:colId xmlns:a16="http://schemas.microsoft.com/office/drawing/2014/main" val="166488749"/>
                        </a:ext>
                      </a:extLst>
                    </a:gridCol>
                    <a:gridCol w="1695258">
                      <a:extLst>
                        <a:ext uri="{9D8B030D-6E8A-4147-A177-3AD203B41FA5}">
                          <a16:colId xmlns:a16="http://schemas.microsoft.com/office/drawing/2014/main" val="192593943"/>
                        </a:ext>
                      </a:extLst>
                    </a:gridCol>
                    <a:gridCol w="1509012">
                      <a:extLst>
                        <a:ext uri="{9D8B030D-6E8A-4147-A177-3AD203B41FA5}">
                          <a16:colId xmlns:a16="http://schemas.microsoft.com/office/drawing/2014/main" val="3883104197"/>
                        </a:ext>
                      </a:extLst>
                    </a:gridCol>
                    <a:gridCol w="960281">
                      <a:extLst>
                        <a:ext uri="{9D8B030D-6E8A-4147-A177-3AD203B41FA5}">
                          <a16:colId xmlns:a16="http://schemas.microsoft.com/office/drawing/2014/main" val="4231241209"/>
                        </a:ext>
                      </a:extLst>
                    </a:gridCol>
                    <a:gridCol w="1135123">
                      <a:extLst>
                        <a:ext uri="{9D8B030D-6E8A-4147-A177-3AD203B41FA5}">
                          <a16:colId xmlns:a16="http://schemas.microsoft.com/office/drawing/2014/main" val="3698526592"/>
                        </a:ext>
                      </a:extLst>
                    </a:gridCol>
                  </a:tblGrid>
                  <a:tr h="380730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endParaRPr lang="zh-CN" altLang="en-US" sz="22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kern="1200" dirty="0">
                              <a:effectLst/>
                            </a:rPr>
                            <a:t>﻿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20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2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200" b="1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20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endParaRPr lang="zh-CN" altLang="en-US" sz="22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1" i="1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﻿</a:t>
                          </a:r>
                          <a:r>
                            <a:rPr lang="en-US" altLang="zh-CN" sz="2200" b="0" i="0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Input</a:t>
                          </a:r>
                          <a:endParaRPr lang="zh-CN" altLang="en-US" sz="2200" b="0" i="0" kern="1200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UA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WA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18060676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Setting1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63.80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61.83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17153356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Setting2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=0.3,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200" b="0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=0.5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66.86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65.40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430754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Setting3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60.97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58.93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0763495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Setting4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=0.3,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200" b="0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=0.5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65.13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62.96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269638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09" name="表格 40">
                <a:extLst>
                  <a:ext uri="{FF2B5EF4-FFF2-40B4-BE49-F238E27FC236}">
                    <a16:creationId xmlns:a16="http://schemas.microsoft.com/office/drawing/2014/main" id="{9440C487-42AE-46E9-90A6-86D6FA0D980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29056572"/>
                  </p:ext>
                </p:extLst>
              </p:nvPr>
            </p:nvGraphicFramePr>
            <p:xfrm>
              <a:off x="11967982" y="21269100"/>
              <a:ext cx="6438866" cy="1819710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1139192">
                      <a:extLst>
                        <a:ext uri="{9D8B030D-6E8A-4147-A177-3AD203B41FA5}">
                          <a16:colId xmlns:a16="http://schemas.microsoft.com/office/drawing/2014/main" val="166488749"/>
                        </a:ext>
                      </a:extLst>
                    </a:gridCol>
                    <a:gridCol w="1695258">
                      <a:extLst>
                        <a:ext uri="{9D8B030D-6E8A-4147-A177-3AD203B41FA5}">
                          <a16:colId xmlns:a16="http://schemas.microsoft.com/office/drawing/2014/main" val="192593943"/>
                        </a:ext>
                      </a:extLst>
                    </a:gridCol>
                    <a:gridCol w="1509012">
                      <a:extLst>
                        <a:ext uri="{9D8B030D-6E8A-4147-A177-3AD203B41FA5}">
                          <a16:colId xmlns:a16="http://schemas.microsoft.com/office/drawing/2014/main" val="3883104197"/>
                        </a:ext>
                      </a:extLst>
                    </a:gridCol>
                    <a:gridCol w="960281">
                      <a:extLst>
                        <a:ext uri="{9D8B030D-6E8A-4147-A177-3AD203B41FA5}">
                          <a16:colId xmlns:a16="http://schemas.microsoft.com/office/drawing/2014/main" val="4231241209"/>
                        </a:ext>
                      </a:extLst>
                    </a:gridCol>
                    <a:gridCol w="1135123">
                      <a:extLst>
                        <a:ext uri="{9D8B030D-6E8A-4147-A177-3AD203B41FA5}">
                          <a16:colId xmlns:a16="http://schemas.microsoft.com/office/drawing/2014/main" val="3698526592"/>
                        </a:ext>
                      </a:extLst>
                    </a:gridCol>
                  </a:tblGrid>
                  <a:tr h="380730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endParaRPr lang="zh-CN" altLang="en-US" sz="22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4"/>
                          <a:stretch>
                            <a:fillRect l="-67266" t="-19048" r="-213309" b="-4158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1" i="1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﻿</a:t>
                          </a:r>
                          <a:r>
                            <a:rPr lang="en-US" altLang="zh-CN" sz="2200" b="0" i="0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Input</a:t>
                          </a:r>
                          <a:endParaRPr lang="zh-CN" altLang="en-US" sz="2200" b="0" i="0" kern="1200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UA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WA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18060676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Setting1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4"/>
                          <a:stretch>
                            <a:fillRect l="-67266" t="-127119" r="-213309" b="-3440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63.80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61.83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17153356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Setting2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4"/>
                          <a:stretch>
                            <a:fillRect l="-67266" t="-227119" r="-213309" b="-2440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66.86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65.40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430754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Setting3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4"/>
                          <a:stretch>
                            <a:fillRect l="-67266" t="-327119" r="-213309" b="-1440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60.97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58.93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0763495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Setting4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4"/>
                          <a:stretch>
                            <a:fillRect l="-67266" t="-427119" r="-213309" b="-440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65.13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62.96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26963891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230" name="表格 229">
            <a:extLst>
              <a:ext uri="{FF2B5EF4-FFF2-40B4-BE49-F238E27FC236}">
                <a16:creationId xmlns:a16="http://schemas.microsoft.com/office/drawing/2014/main" id="{8C8228FD-BA04-4DA2-9A59-272C2383F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720027"/>
              </p:ext>
            </p:extLst>
          </p:nvPr>
        </p:nvGraphicFramePr>
        <p:xfrm>
          <a:off x="19192622" y="21269100"/>
          <a:ext cx="13892800" cy="1820770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642958">
                  <a:extLst>
                    <a:ext uri="{9D8B030D-6E8A-4147-A177-3AD203B41FA5}">
                      <a16:colId xmlns:a16="http://schemas.microsoft.com/office/drawing/2014/main" val="2886889585"/>
                    </a:ext>
                  </a:extLst>
                </a:gridCol>
                <a:gridCol w="613797">
                  <a:extLst>
                    <a:ext uri="{9D8B030D-6E8A-4147-A177-3AD203B41FA5}">
                      <a16:colId xmlns:a16="http://schemas.microsoft.com/office/drawing/2014/main" val="53179664"/>
                    </a:ext>
                  </a:extLst>
                </a:gridCol>
                <a:gridCol w="897535">
                  <a:extLst>
                    <a:ext uri="{9D8B030D-6E8A-4147-A177-3AD203B41FA5}">
                      <a16:colId xmlns:a16="http://schemas.microsoft.com/office/drawing/2014/main" val="1010444793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1692923611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3027406411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699286417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4118299166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1128492197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2606767982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1670043619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2996117500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4192790826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3966644467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4143264267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1748694842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230761316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963167747"/>
                    </a:ext>
                  </a:extLst>
                </a:gridCol>
              </a:tblGrid>
              <a:tr h="479650"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endParaRPr lang="zh-CN" altLang="en-US" sz="22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neu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200" b="0" i="1" kern="1200" dirty="0">
                          <a:effectLst/>
                        </a:rPr>
                        <a:t>ang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hap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200" b="0" i="1" kern="1200" dirty="0">
                          <a:effectLst/>
                        </a:rPr>
                        <a:t>sad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neu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hap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sad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neu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hap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sad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neu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hap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sad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5896944"/>
                  </a:ext>
                </a:extLst>
              </a:tr>
              <a:tr h="317658"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neu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57.5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16.4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16.6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63.7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54.4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9.3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57.3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7.3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19.6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7224353"/>
                  </a:ext>
                </a:extLst>
              </a:tr>
              <a:tr h="317658"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11.9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69.1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10.8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70.5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2.0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68.1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10.3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72.0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15.3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2.2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257985"/>
                  </a:ext>
                </a:extLst>
              </a:tr>
              <a:tr h="317658">
                <a:tc>
                  <a:txBody>
                    <a:bodyPr/>
                    <a:lstStyle/>
                    <a:p>
                      <a:pPr marL="0" marR="0" lvl="0" indent="0" algn="ctr" defTabSz="53034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hap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21.1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16.2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51.1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11.5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21.9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13.1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55.6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9.4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47.6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12.2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20.5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16.1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51.8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11.4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929930"/>
                  </a:ext>
                </a:extLst>
              </a:tr>
              <a:tr h="317658">
                <a:tc>
                  <a:txBody>
                    <a:bodyPr/>
                    <a:lstStyle/>
                    <a:p>
                      <a:pPr marL="0" marR="0" lvl="0" indent="0" algn="ctr" defTabSz="53034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b="0" i="1" kern="1200" dirty="0">
                          <a:effectLst/>
                        </a:rPr>
                        <a:t>sad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13.8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77.6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12.8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2.5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7.0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77.7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16.1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3.9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6.2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73.7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12.5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2.8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5.3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79.3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1635189"/>
                  </a:ext>
                </a:extLst>
              </a:tr>
            </a:tbl>
          </a:graphicData>
        </a:graphic>
      </p:graphicFrame>
      <p:sp>
        <p:nvSpPr>
          <p:cNvPr id="231" name="文本框 230">
            <a:extLst>
              <a:ext uri="{FF2B5EF4-FFF2-40B4-BE49-F238E27FC236}">
                <a16:creationId xmlns:a16="http://schemas.microsoft.com/office/drawing/2014/main" id="{DC382D3C-DE3C-4772-BA1F-0CA7D497FA96}"/>
              </a:ext>
            </a:extLst>
          </p:cNvPr>
          <p:cNvSpPr txBox="1"/>
          <p:nvPr/>
        </p:nvSpPr>
        <p:spPr>
          <a:xfrm>
            <a:off x="13680000" y="271800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(a)</a:t>
            </a:r>
            <a:endParaRPr lang="zh-CN" altLang="en-US" sz="2400" i="1" dirty="0">
              <a:latin typeface="+mn-lt"/>
            </a:endParaRPr>
          </a:p>
        </p:txBody>
      </p:sp>
      <p:sp>
        <p:nvSpPr>
          <p:cNvPr id="232" name="文本框 231">
            <a:extLst>
              <a:ext uri="{FF2B5EF4-FFF2-40B4-BE49-F238E27FC236}">
                <a16:creationId xmlns:a16="http://schemas.microsoft.com/office/drawing/2014/main" id="{50314123-3590-4CCB-AB86-1B586E18C52D}"/>
              </a:ext>
            </a:extLst>
          </p:cNvPr>
          <p:cNvSpPr txBox="1"/>
          <p:nvPr/>
        </p:nvSpPr>
        <p:spPr>
          <a:xfrm>
            <a:off x="19080000" y="271800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(b)</a:t>
            </a:r>
            <a:endParaRPr lang="zh-CN" altLang="en-US" sz="2400" i="1" dirty="0">
              <a:latin typeface="+mn-lt"/>
            </a:endParaRPr>
          </a:p>
        </p:txBody>
      </p:sp>
      <p:sp>
        <p:nvSpPr>
          <p:cNvPr id="233" name="文本框 232">
            <a:extLst>
              <a:ext uri="{FF2B5EF4-FFF2-40B4-BE49-F238E27FC236}">
                <a16:creationId xmlns:a16="http://schemas.microsoft.com/office/drawing/2014/main" id="{6AA89B25-7180-4C3F-B5B5-6BC4230A378F}"/>
              </a:ext>
            </a:extLst>
          </p:cNvPr>
          <p:cNvSpPr txBox="1"/>
          <p:nvPr/>
        </p:nvSpPr>
        <p:spPr>
          <a:xfrm>
            <a:off x="24480000" y="27180000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(c)</a:t>
            </a:r>
            <a:endParaRPr lang="zh-CN" altLang="en-US" sz="2400" i="1" dirty="0">
              <a:latin typeface="+mn-lt"/>
            </a:endParaRPr>
          </a:p>
        </p:txBody>
      </p:sp>
      <p:sp>
        <p:nvSpPr>
          <p:cNvPr id="234" name="文本框 233">
            <a:extLst>
              <a:ext uri="{FF2B5EF4-FFF2-40B4-BE49-F238E27FC236}">
                <a16:creationId xmlns:a16="http://schemas.microsoft.com/office/drawing/2014/main" id="{7296E3E7-9856-4D81-B7C6-8B031E696B74}"/>
              </a:ext>
            </a:extLst>
          </p:cNvPr>
          <p:cNvSpPr txBox="1"/>
          <p:nvPr/>
        </p:nvSpPr>
        <p:spPr>
          <a:xfrm>
            <a:off x="29880000" y="271800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(d)</a:t>
            </a:r>
            <a:endParaRPr lang="zh-CN" altLang="en-US" sz="2400" i="1" dirty="0">
              <a:latin typeface="+mn-lt"/>
            </a:endParaRPr>
          </a:p>
        </p:txBody>
      </p:sp>
      <p:grpSp>
        <p:nvGrpSpPr>
          <p:cNvPr id="246" name="组合 245">
            <a:extLst>
              <a:ext uri="{FF2B5EF4-FFF2-40B4-BE49-F238E27FC236}">
                <a16:creationId xmlns:a16="http://schemas.microsoft.com/office/drawing/2014/main" id="{4C72EEF7-CB27-4E10-A5A7-045E59316568}"/>
              </a:ext>
            </a:extLst>
          </p:cNvPr>
          <p:cNvGrpSpPr/>
          <p:nvPr/>
        </p:nvGrpSpPr>
        <p:grpSpPr>
          <a:xfrm>
            <a:off x="2085427" y="8346513"/>
            <a:ext cx="7451875" cy="913716"/>
            <a:chOff x="914882" y="2638300"/>
            <a:chExt cx="7451875" cy="913716"/>
          </a:xfrm>
        </p:grpSpPr>
        <p:cxnSp>
          <p:nvCxnSpPr>
            <p:cNvPr id="247" name="Straight Arrow Connector 6">
              <a:extLst>
                <a:ext uri="{FF2B5EF4-FFF2-40B4-BE49-F238E27FC236}">
                  <a16:creationId xmlns:a16="http://schemas.microsoft.com/office/drawing/2014/main" id="{7C3262BC-ED78-4966-87D0-254068798AC7}"/>
                </a:ext>
              </a:extLst>
            </p:cNvPr>
            <p:cNvCxnSpPr>
              <a:cxnSpLocks/>
              <a:stCxn id="253" idx="6"/>
            </p:cNvCxnSpPr>
            <p:nvPr/>
          </p:nvCxnSpPr>
          <p:spPr>
            <a:xfrm>
              <a:off x="2968959" y="3092754"/>
              <a:ext cx="72053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Oval 37">
              <a:extLst>
                <a:ext uri="{FF2B5EF4-FFF2-40B4-BE49-F238E27FC236}">
                  <a16:creationId xmlns:a16="http://schemas.microsoft.com/office/drawing/2014/main" id="{CCB99DD5-A5E7-4F85-BA93-0A6EBB97ABB1}"/>
                </a:ext>
              </a:extLst>
            </p:cNvPr>
            <p:cNvSpPr/>
            <p:nvPr/>
          </p:nvSpPr>
          <p:spPr>
            <a:xfrm>
              <a:off x="3689498" y="2638300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9" name="Straight Arrow Connector 38">
              <a:extLst>
                <a:ext uri="{FF2B5EF4-FFF2-40B4-BE49-F238E27FC236}">
                  <a16:creationId xmlns:a16="http://schemas.microsoft.com/office/drawing/2014/main" id="{279DE7CE-79C9-4652-BBCE-FF8BA163BE54}"/>
                </a:ext>
              </a:extLst>
            </p:cNvPr>
            <p:cNvCxnSpPr>
              <a:cxnSpLocks/>
              <a:stCxn id="248" idx="6"/>
              <a:endCxn id="251" idx="2"/>
            </p:cNvCxnSpPr>
            <p:nvPr/>
          </p:nvCxnSpPr>
          <p:spPr>
            <a:xfrm>
              <a:off x="5743575" y="3092754"/>
              <a:ext cx="569105" cy="463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TextBox 39">
              <a:extLst>
                <a:ext uri="{FF2B5EF4-FFF2-40B4-BE49-F238E27FC236}">
                  <a16:creationId xmlns:a16="http://schemas.microsoft.com/office/drawing/2014/main" id="{D55DFD55-A767-4720-9AAB-8931BA7049EB}"/>
                </a:ext>
              </a:extLst>
            </p:cNvPr>
            <p:cNvSpPr txBox="1"/>
            <p:nvPr/>
          </p:nvSpPr>
          <p:spPr>
            <a:xfrm>
              <a:off x="3736940" y="2721019"/>
              <a:ext cx="195919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300" i="1" dirty="0"/>
                <a:t>Discriminative</a:t>
              </a:r>
              <a:br>
                <a:rPr lang="en-US" sz="2300" i="1" dirty="0"/>
              </a:br>
              <a:r>
                <a:rPr lang="en-US" sz="2300" i="1" dirty="0"/>
                <a:t>Features</a:t>
              </a:r>
            </a:p>
          </p:txBody>
        </p:sp>
        <p:sp>
          <p:nvSpPr>
            <p:cNvPr id="251" name="Oval 41">
              <a:extLst>
                <a:ext uri="{FF2B5EF4-FFF2-40B4-BE49-F238E27FC236}">
                  <a16:creationId xmlns:a16="http://schemas.microsoft.com/office/drawing/2014/main" id="{64FF5BF0-0543-4E0E-9C1E-0B895D3046A3}"/>
                </a:ext>
              </a:extLst>
            </p:cNvPr>
            <p:cNvSpPr/>
            <p:nvPr/>
          </p:nvSpPr>
          <p:spPr>
            <a:xfrm>
              <a:off x="6312680" y="2642937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TextBox 42">
              <a:extLst>
                <a:ext uri="{FF2B5EF4-FFF2-40B4-BE49-F238E27FC236}">
                  <a16:creationId xmlns:a16="http://schemas.microsoft.com/office/drawing/2014/main" id="{2707D3BC-8238-4EAC-A8ED-757B7B95EF07}"/>
                </a:ext>
              </a:extLst>
            </p:cNvPr>
            <p:cNvSpPr txBox="1"/>
            <p:nvPr/>
          </p:nvSpPr>
          <p:spPr>
            <a:xfrm>
              <a:off x="6726889" y="2861921"/>
              <a:ext cx="12256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i="1" dirty="0"/>
                <a:t>Emotion</a:t>
              </a:r>
            </a:p>
          </p:txBody>
        </p:sp>
        <p:sp>
          <p:nvSpPr>
            <p:cNvPr id="253" name="Oval 44">
              <a:extLst>
                <a:ext uri="{FF2B5EF4-FFF2-40B4-BE49-F238E27FC236}">
                  <a16:creationId xmlns:a16="http://schemas.microsoft.com/office/drawing/2014/main" id="{EBE60E81-E36C-4455-9486-7A31FA3E8F80}"/>
                </a:ext>
              </a:extLst>
            </p:cNvPr>
            <p:cNvSpPr/>
            <p:nvPr/>
          </p:nvSpPr>
          <p:spPr>
            <a:xfrm>
              <a:off x="914882" y="2638300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TextBox 45">
              <a:extLst>
                <a:ext uri="{FF2B5EF4-FFF2-40B4-BE49-F238E27FC236}">
                  <a16:creationId xmlns:a16="http://schemas.microsoft.com/office/drawing/2014/main" id="{B11B137B-D208-436E-956E-9BA1ACA90080}"/>
                </a:ext>
              </a:extLst>
            </p:cNvPr>
            <p:cNvSpPr txBox="1"/>
            <p:nvPr/>
          </p:nvSpPr>
          <p:spPr>
            <a:xfrm>
              <a:off x="985568" y="2826658"/>
              <a:ext cx="19127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i="1" dirty="0"/>
                <a:t>Spectrograms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D635AB32-2CC9-452E-8E02-864FDF592852}"/>
                  </a:ext>
                </a:extLst>
              </p:cNvPr>
              <p:cNvSpPr txBox="1"/>
              <p:nvPr/>
            </p:nvSpPr>
            <p:spPr>
              <a:xfrm>
                <a:off x="36121814" y="5494693"/>
                <a:ext cx="5173660" cy="12685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altLang="zh-CN" sz="2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宋体" charset="-122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nary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𝜔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</m:sSub>
                          <m:sSup>
                            <m:sSupPr>
                              <m:ctrlP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altLang="zh-CN" sz="2800" i="1">
                                              <a:solidFill>
                                                <a:prstClr val="black"/>
                                              </a:solidFill>
                                              <a:latin typeface="Cambria Math" panose="02040503050406030204" pitchFamily="18" charset="0"/>
                                              <a:ea typeface="宋体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800" i="1">
                                              <a:solidFill>
                                                <a:prstClr val="black"/>
                                              </a:solidFill>
                                              <a:latin typeface="Cambria Math" panose="02040503050406030204" pitchFamily="18" charset="0"/>
                                              <a:ea typeface="宋体" charset="-122"/>
                                              <a:cs typeface="Times New Roman" panose="020206030504050203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800" i="1">
                                              <a:solidFill>
                                                <a:prstClr val="black"/>
                                              </a:solidFill>
                                              <a:latin typeface="Cambria Math" panose="02040503050406030204" pitchFamily="18" charset="0"/>
                                              <a:ea typeface="宋体" charset="-122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sz="2800" dirty="0"/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D635AB32-2CC9-452E-8E02-864FDF5928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21814" y="5494693"/>
                <a:ext cx="5173660" cy="1268552"/>
              </a:xfrm>
              <a:prstGeom prst="rect">
                <a:avLst/>
              </a:prstGeom>
              <a:blipFill>
                <a:blip r:embed="rId4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8C083AB4-B91C-48A7-A44A-378C29C250D4}"/>
                  </a:ext>
                </a:extLst>
              </p:cNvPr>
              <p:cNvSpPr txBox="1"/>
              <p:nvPr/>
            </p:nvSpPr>
            <p:spPr>
              <a:xfrm>
                <a:off x="35694833" y="6752272"/>
                <a:ext cx="5423245" cy="1358344"/>
              </a:xfrm>
              <a:prstGeom prst="rect">
                <a:avLst/>
              </a:prstGeom>
              <a:noFill/>
            </p:spPr>
            <p:txBody>
              <a:bodyPr wrap="square" rtlCol="0">
                <a:normAutofit fontScale="62500" lnSpcReduction="20000"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m:t>+1</m:t>
                          </m:r>
                        </m:sup>
                      </m:sSubSup>
                      <m:r>
                        <a:rPr lang="en-US" altLang="zh-CN" sz="2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宋体" charset="-122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d>
                                <m:dPr>
                                  <m:ctrlP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1−</m:t>
                                  </m:r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e>
                              </m:d>
                              <m:sSubSup>
                                <m:sSubSupPr>
                                  <m:ctrlP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  <m: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  <m:acc>
                                <m:accPr>
                                  <m:chr m:val="̇"/>
                                  <m:ctrlP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sSubSup>
                                    <m:sSubSupPr>
                                      <m:ctrlP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altLang="zh-CN" sz="28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宋体" charset="-122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sup>
                                  </m:sSubSup>
                                </m:e>
                              </m:acc>
                            </m:e>
                            <m:e>
                              <m:sSubSup>
                                <m:sSubSupPr>
                                  <m:ctrlP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altLang="zh-CN" sz="28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宋体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e>
                          </m:eqArr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800" b="0" i="1" smtClean="0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宋体" charset="-122"/>
                                    <a:cs typeface="Times New Roman" panose="02020603050405020304" pitchFamily="18" charset="0"/>
                                  </a:rPr>
                                  <m:t>  </m:t>
                                </m:r>
                                <m:r>
                                  <a:rPr lang="en-US" altLang="zh-CN" sz="28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宋体" charset="-122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US" altLang="zh-CN" sz="28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宋体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nary>
                                  <m:naryPr>
                                    <m:chr m:val="∑"/>
                                    <m:limLoc m:val="subSup"/>
                                    <m:ctrlPr>
                                      <a:rPr lang="en-US" altLang="zh-CN" sz="2800" i="1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5"/>
                                      </m:rPr>
                                      <a:rPr lang="en-US" altLang="zh-CN" sz="2800" b="0" i="1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sz="2800" b="0" i="1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altLang="zh-CN" sz="2800" b="0" i="1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  <m:t>𝑚</m:t>
                                    </m:r>
                                  </m:sup>
                                  <m:e>
                                    <m:r>
                                      <a:rPr lang="en-US" altLang="zh-CN" sz="2800" b="0" i="1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d>
                                      <m:dPr>
                                        <m:ctrlPr>
                                          <a:rPr lang="en-US" altLang="zh-CN" sz="2800" b="0" i="1" smtClean="0">
                                            <a:solidFill>
                                              <a:prstClr val="black"/>
                                            </a:solidFill>
                                            <a:latin typeface="Cambria Math" panose="02040503050406030204" pitchFamily="18" charset="0"/>
                                            <a:ea typeface="宋体" charset="-122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altLang="zh-CN" sz="2800" b="0" i="1" smtClean="0">
                                                <a:solidFill>
                                                  <a:prstClr val="black"/>
                                                </a:solidFill>
                                                <a:latin typeface="Cambria Math" panose="02040503050406030204" pitchFamily="18" charset="0"/>
                                                <a:ea typeface="宋体" charset="-122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CN" sz="2800" b="0" i="1" smtClean="0">
                                                <a:solidFill>
                                                  <a:prstClr val="black"/>
                                                </a:solidFill>
                                                <a:latin typeface="Cambria Math" panose="02040503050406030204" pitchFamily="18" charset="0"/>
                                                <a:ea typeface="宋体" charset="-122"/>
                                                <a:cs typeface="Times New Roman" panose="020206030504050203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CN" sz="2800" b="0" i="1" smtClean="0">
                                                <a:solidFill>
                                                  <a:prstClr val="black"/>
                                                </a:solidFill>
                                                <a:latin typeface="Cambria Math" panose="02040503050406030204" pitchFamily="18" charset="0"/>
                                                <a:ea typeface="宋体" charset="-122"/>
                                                <a:cs typeface="Times New Roman" panose="020206030504050203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altLang="zh-CN" sz="2800" b="0" i="1" smtClean="0">
                                            <a:solidFill>
                                              <a:prstClr val="black"/>
                                            </a:solidFill>
                                            <a:latin typeface="Cambria Math" panose="02040503050406030204" pitchFamily="18" charset="0"/>
                                            <a:ea typeface="宋体" charset="-122"/>
                                            <a:cs typeface="Times New Roman" panose="02020603050405020304" pitchFamily="18" charset="0"/>
                                          </a:rPr>
                                          <m:t>=</m:t>
                                        </m:r>
                                        <m:r>
                                          <a:rPr lang="en-US" altLang="zh-CN" sz="2800" b="0" i="1" smtClean="0">
                                            <a:solidFill>
                                              <a:prstClr val="black"/>
                                            </a:solidFill>
                                            <a:latin typeface="Cambria Math" panose="02040503050406030204" pitchFamily="18" charset="0"/>
                                            <a:ea typeface="宋体" charset="-122"/>
                                            <a:cs typeface="Times New Roman" panose="02020603050405020304" pitchFamily="18" charset="0"/>
                                          </a:rPr>
                                          <m:t>𝑗</m:t>
                                        </m:r>
                                      </m:e>
                                    </m:d>
                                    <m:r>
                                      <a:rPr lang="en-US" altLang="zh-CN" sz="2800" b="0" i="1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  <m:t>&gt;0</m:t>
                                    </m:r>
                                  </m:e>
                                </m:nary>
                              </m:e>
                            </m:mr>
                            <m:mr>
                              <m:e>
                                <m:r>
                                  <a:rPr lang="en-US" altLang="zh-CN" sz="2800" b="0" i="1" smtClean="0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宋体" charset="-122"/>
                                    <a:cs typeface="Times New Roman" panose="02020603050405020304" pitchFamily="18" charset="0"/>
                                  </a:rPr>
                                  <m:t>  </m:t>
                                </m:r>
                                <m:r>
                                  <m:rPr>
                                    <m:brk m:alnAt="7"/>
                                  </m:rPr>
                                  <a:rPr lang="en-US" altLang="zh-CN" sz="28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宋体" charset="-122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nary>
                                  <m:naryPr>
                                    <m:chr m:val="∑"/>
                                    <m:limLoc m:val="subSup"/>
                                    <m:ctrlPr>
                                      <a:rPr lang="en-US" altLang="zh-CN" sz="2800" b="0" i="1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5"/>
                                      </m:rPr>
                                      <a:rPr lang="en-US" altLang="zh-CN" sz="2800" i="1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sz="2800" i="1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altLang="zh-CN" sz="2800" i="1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  <m:t>𝑚</m:t>
                                    </m:r>
                                  </m:sup>
                                  <m:e>
                                    <m:r>
                                      <a:rPr lang="en-US" altLang="zh-CN" sz="2800" i="1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  <m:t>𝛿</m:t>
                                    </m:r>
                                    <m:d>
                                      <m:dPr>
                                        <m:ctrlPr>
                                          <a:rPr lang="en-US" altLang="zh-CN" sz="2800" i="1">
                                            <a:solidFill>
                                              <a:prstClr val="black"/>
                                            </a:solidFill>
                                            <a:latin typeface="Cambria Math" panose="02040503050406030204" pitchFamily="18" charset="0"/>
                                            <a:ea typeface="宋体" charset="-122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altLang="zh-CN" sz="2800" i="1">
                                                <a:solidFill>
                                                  <a:prstClr val="black"/>
                                                </a:solidFill>
                                                <a:latin typeface="Cambria Math" panose="02040503050406030204" pitchFamily="18" charset="0"/>
                                                <a:ea typeface="宋体" charset="-122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CN" sz="2800" i="1">
                                                <a:solidFill>
                                                  <a:prstClr val="black"/>
                                                </a:solidFill>
                                                <a:latin typeface="Cambria Math" panose="02040503050406030204" pitchFamily="18" charset="0"/>
                                                <a:ea typeface="宋体" charset="-122"/>
                                                <a:cs typeface="Times New Roman" panose="020206030504050203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CN" sz="2800" i="1">
                                                <a:solidFill>
                                                  <a:prstClr val="black"/>
                                                </a:solidFill>
                                                <a:latin typeface="Cambria Math" panose="02040503050406030204" pitchFamily="18" charset="0"/>
                                                <a:ea typeface="宋体" charset="-122"/>
                                                <a:cs typeface="Times New Roman" panose="020206030504050203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altLang="zh-CN" sz="2800" i="1">
                                            <a:solidFill>
                                              <a:prstClr val="black"/>
                                            </a:solidFill>
                                            <a:latin typeface="Cambria Math" panose="02040503050406030204" pitchFamily="18" charset="0"/>
                                            <a:ea typeface="宋体" charset="-122"/>
                                            <a:cs typeface="Times New Roman" panose="02020603050405020304" pitchFamily="18" charset="0"/>
                                          </a:rPr>
                                          <m:t>=</m:t>
                                        </m:r>
                                        <m:r>
                                          <a:rPr lang="en-US" altLang="zh-CN" sz="2800" i="1">
                                            <a:solidFill>
                                              <a:prstClr val="black"/>
                                            </a:solidFill>
                                            <a:latin typeface="Cambria Math" panose="02040503050406030204" pitchFamily="18" charset="0"/>
                                            <a:ea typeface="宋体" charset="-122"/>
                                            <a:cs typeface="Times New Roman" panose="02020603050405020304" pitchFamily="18" charset="0"/>
                                          </a:rPr>
                                          <m:t>𝑗</m:t>
                                        </m:r>
                                      </m:e>
                                    </m:d>
                                    <m:r>
                                      <a:rPr lang="en-US" altLang="zh-CN" sz="2800" b="0" i="1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  <m:t>=</m:t>
                                    </m:r>
                                    <m:r>
                                      <a:rPr lang="en-US" altLang="zh-CN" sz="2800" i="1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宋体" charset="-122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</m:e>
                                </m:nary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800" dirty="0"/>
              </a:p>
            </p:txBody>
          </p:sp>
        </mc:Choice>
        <mc:Fallback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8C083AB4-B91C-48A7-A44A-378C29C250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94833" y="6752272"/>
                <a:ext cx="5423245" cy="1358344"/>
              </a:xfrm>
              <a:prstGeom prst="rect">
                <a:avLst/>
              </a:prstGeom>
              <a:blipFill>
                <a:blip r:embed="rId4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31750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  <a:effectLst/>
      </a:spPr>
      <a:bodyPr vert="horz" wrap="square" lIns="329184" tIns="329184" rIns="329184" bIns="329184" numCol="1" rtlCol="0" anchor="t" anchorCtr="0" compatLnSpc="1">
        <a:prstTxWarp prst="textNoShape">
          <a:avLst/>
        </a:prstTxWarp>
        <a:spAutoFit/>
      </a:bodyPr>
      <a:lstStyle>
        <a:defPPr marL="0" marR="0" indent="0" algn="l" defTabSz="31353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22619</TotalTime>
  <Words>705</Words>
  <Application>Microsoft Office PowerPoint</Application>
  <PresentationFormat>自定义</PresentationFormat>
  <Paragraphs>227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 Hebrew</vt:lpstr>
      <vt:lpstr>DengXian</vt:lpstr>
      <vt:lpstr>宋体</vt:lpstr>
      <vt:lpstr>Arial</vt:lpstr>
      <vt:lpstr>Calibri</vt:lpstr>
      <vt:lpstr>Cambria Math</vt:lpstr>
      <vt:lpstr>Times New Roman</vt:lpstr>
      <vt:lpstr>Wingdings</vt:lpstr>
      <vt:lpstr>Office 主题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*</dc:creator>
  <cp:lastModifiedBy>T148315</cp:lastModifiedBy>
  <cp:revision>3350</cp:revision>
  <cp:lastPrinted>2016-09-05T09:10:31Z</cp:lastPrinted>
  <dcterms:created xsi:type="dcterms:W3CDTF">2010-09-16T05:02:04Z</dcterms:created>
  <dcterms:modified xsi:type="dcterms:W3CDTF">2019-05-08T08:29:42Z</dcterms:modified>
</cp:coreProperties>
</file>